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06" r:id="rId3"/>
    <p:sldId id="259" r:id="rId4"/>
    <p:sldId id="262" r:id="rId5"/>
    <p:sldId id="271" r:id="rId6"/>
    <p:sldId id="264" r:id="rId7"/>
    <p:sldId id="285" r:id="rId8"/>
    <p:sldId id="304" r:id="rId9"/>
    <p:sldId id="296" r:id="rId10"/>
    <p:sldId id="284" r:id="rId11"/>
    <p:sldId id="287" r:id="rId12"/>
    <p:sldId id="286" r:id="rId13"/>
    <p:sldId id="305" r:id="rId14"/>
    <p:sldId id="275" r:id="rId15"/>
    <p:sldId id="297" r:id="rId16"/>
    <p:sldId id="307" r:id="rId17"/>
    <p:sldId id="313" r:id="rId18"/>
    <p:sldId id="314" r:id="rId19"/>
    <p:sldId id="315" r:id="rId20"/>
    <p:sldId id="308" r:id="rId21"/>
    <p:sldId id="316" r:id="rId22"/>
    <p:sldId id="317" r:id="rId23"/>
    <p:sldId id="318" r:id="rId24"/>
    <p:sldId id="319" r:id="rId25"/>
    <p:sldId id="309" r:id="rId26"/>
    <p:sldId id="320" r:id="rId27"/>
    <p:sldId id="321" r:id="rId28"/>
    <p:sldId id="298" r:id="rId29"/>
    <p:sldId id="325" r:id="rId30"/>
    <p:sldId id="310" r:id="rId31"/>
    <p:sldId id="322" r:id="rId32"/>
    <p:sldId id="326" r:id="rId33"/>
    <p:sldId id="324" r:id="rId34"/>
    <p:sldId id="311" r:id="rId35"/>
    <p:sldId id="323" r:id="rId36"/>
    <p:sldId id="281" r:id="rId37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7" autoAdjust="0"/>
    <p:restoredTop sz="94652"/>
  </p:normalViewPr>
  <p:slideViewPr>
    <p:cSldViewPr snapToGrid="0">
      <p:cViewPr varScale="1">
        <p:scale>
          <a:sx n="95" d="100"/>
          <a:sy n="95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048777380361"/>
          <c:y val="0.167965459978664"/>
          <c:w val="0.737400344488189"/>
          <c:h val="0.767343793351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koronare Herzkrankheit</c:v>
                </c:pt>
                <c:pt idx="1">
                  <c:v>Herzinfarkt</c:v>
                </c:pt>
                <c:pt idx="2">
                  <c:v>Herzinsuffizienz</c:v>
                </c:pt>
                <c:pt idx="3">
                  <c:v>Schlaganfall</c:v>
                </c:pt>
                <c:pt idx="4">
                  <c:v>periphere AVK</c:v>
                </c:pt>
                <c:pt idx="5">
                  <c:v>Amputationen</c:v>
                </c:pt>
                <c:pt idx="6">
                  <c:v>Neuropathie</c:v>
                </c:pt>
                <c:pt idx="7">
                  <c:v>Nephropathie</c:v>
                </c:pt>
                <c:pt idx="8">
                  <c:v>Dialyse</c:v>
                </c:pt>
                <c:pt idx="9">
                  <c:v>Retinopathie</c:v>
                </c:pt>
                <c:pt idx="10">
                  <c:v>Erblindung</c:v>
                </c:pt>
              </c:strCache>
            </c:strRef>
          </c:cat>
          <c:val>
            <c:numRef>
              <c:f>Tabelle1!$B$2:$B$12</c:f>
              <c:numCache>
                <c:formatCode>0.0</c:formatCode>
                <c:ptCount val="11"/>
                <c:pt idx="0">
                  <c:v>26.9</c:v>
                </c:pt>
                <c:pt idx="1">
                  <c:v>5.6</c:v>
                </c:pt>
                <c:pt idx="2">
                  <c:v>8.200000000000001</c:v>
                </c:pt>
                <c:pt idx="3">
                  <c:v>6.2</c:v>
                </c:pt>
                <c:pt idx="4">
                  <c:v>8.9</c:v>
                </c:pt>
                <c:pt idx="5">
                  <c:v>0.7</c:v>
                </c:pt>
                <c:pt idx="6">
                  <c:v>22.8</c:v>
                </c:pt>
                <c:pt idx="7">
                  <c:v>11.4</c:v>
                </c:pt>
                <c:pt idx="8">
                  <c:v>0.3</c:v>
                </c:pt>
                <c:pt idx="9">
                  <c:v>8.8</c:v>
                </c:pt>
                <c:pt idx="1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4-42FD-A003-77EA7F7F6C0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Anzahl in tsd.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koronare Herzkrankheit</c:v>
                </c:pt>
                <c:pt idx="1">
                  <c:v>Herzinfarkt</c:v>
                </c:pt>
                <c:pt idx="2">
                  <c:v>Herzinsuffizienz</c:v>
                </c:pt>
                <c:pt idx="3">
                  <c:v>Schlaganfall</c:v>
                </c:pt>
                <c:pt idx="4">
                  <c:v>periphere AVK</c:v>
                </c:pt>
                <c:pt idx="5">
                  <c:v>Amputationen</c:v>
                </c:pt>
                <c:pt idx="6">
                  <c:v>Neuropathie</c:v>
                </c:pt>
                <c:pt idx="7">
                  <c:v>Nephropathie</c:v>
                </c:pt>
                <c:pt idx="8">
                  <c:v>Dialyse</c:v>
                </c:pt>
                <c:pt idx="9">
                  <c:v>Retinopathie</c:v>
                </c:pt>
                <c:pt idx="10">
                  <c:v>Erblindung</c:v>
                </c:pt>
              </c:strCache>
            </c:strRef>
          </c:cat>
          <c:val>
            <c:numRef>
              <c:f>Tabelle1!$C$2:$C$12</c:f>
              <c:numCache>
                <c:formatCode>#,##0.000</c:formatCode>
                <c:ptCount val="11"/>
                <c:pt idx="0">
                  <c:v>139.7</c:v>
                </c:pt>
                <c:pt idx="1">
                  <c:v>29.08299999999998</c:v>
                </c:pt>
                <c:pt idx="2">
                  <c:v>42.585</c:v>
                </c:pt>
                <c:pt idx="3">
                  <c:v>32.198</c:v>
                </c:pt>
                <c:pt idx="4">
                  <c:v>46.22</c:v>
                </c:pt>
                <c:pt idx="5">
                  <c:v>3.635</c:v>
                </c:pt>
                <c:pt idx="6">
                  <c:v>118.408</c:v>
                </c:pt>
                <c:pt idx="7">
                  <c:v>59.204</c:v>
                </c:pt>
                <c:pt idx="8">
                  <c:v>1.558</c:v>
                </c:pt>
                <c:pt idx="9">
                  <c:v>45.701</c:v>
                </c:pt>
                <c:pt idx="10">
                  <c:v>1.558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54-42FD-A003-77EA7F7F6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43093856"/>
        <c:axId val="-2145302288"/>
      </c:barChart>
      <c:catAx>
        <c:axId val="214309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145302288"/>
        <c:crosses val="autoZero"/>
        <c:auto val="1"/>
        <c:lblAlgn val="ctr"/>
        <c:lblOffset val="100"/>
        <c:noMultiLvlLbl val="0"/>
      </c:catAx>
      <c:valAx>
        <c:axId val="-2145302288"/>
        <c:scaling>
          <c:orientation val="minMax"/>
          <c:max val="15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4309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831077755906"/>
          <c:y val="0.89680486380087"/>
          <c:w val="0.173963379518127"/>
          <c:h val="0.0459569300108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0.81192</cdr:x>
      <cdr:y>0.20995</cdr:y>
    </cdr:from>
    <cdr:to>
      <cdr:x>0.97257</cdr:x>
      <cdr:y>0.38024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="" xmlns:a16="http://schemas.microsoft.com/office/drawing/2014/main" id="{268A6EE3-52B5-4DCD-B3DB-F0472CF8F58A}"/>
            </a:ext>
          </a:extLst>
        </cdr:cNvPr>
        <cdr:cNvSpPr txBox="1"/>
      </cdr:nvSpPr>
      <cdr:spPr>
        <a:xfrm xmlns:a="http://schemas.openxmlformats.org/drawingml/2006/main">
          <a:off x="9183566" y="1141800"/>
          <a:ext cx="1817077" cy="926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000" dirty="0"/>
            <a:t>n = 519.332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F6AEF670-DF8E-4967-9C8D-95FE523DCA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8A8F7FB-D6CB-47C5-B7AE-16A74CE983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EF7BB4-1A9F-4458-B81F-7C0E5F58D829}" type="datetimeFigureOut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="" xmlns:a16="http://schemas.microsoft.com/office/drawing/2014/main" id="{D8DA1698-BD99-456D-ADC1-C704F54F0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="" xmlns:a16="http://schemas.microsoft.com/office/drawing/2014/main" id="{11E37ED7-0456-47AE-92FB-01F54AABC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74B64CD-BF01-437F-B67B-B12308C30F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3F8A2BF-27E4-4948-B1D3-17DBABE3E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2F00A8-62D8-4561-98EF-7B7EC52EFF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323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370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="" xmlns:a16="http://schemas.microsoft.com/office/drawing/2014/main" id="{89336D41-C732-4621-8654-E973DA446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>
            <a:extLst>
              <a:ext uri="{FF2B5EF4-FFF2-40B4-BE49-F238E27FC236}">
                <a16:creationId xmlns="" xmlns:a16="http://schemas.microsoft.com/office/drawing/2014/main" id="{02CFFCC1-FC84-4B40-8385-04E179C72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7652" name="Foliennummernplatzhalter 3">
            <a:extLst>
              <a:ext uri="{FF2B5EF4-FFF2-40B4-BE49-F238E27FC236}">
                <a16:creationId xmlns="" xmlns:a16="http://schemas.microsoft.com/office/drawing/2014/main" id="{D8B9AC41-F376-4BB8-94F1-992C9FDA7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525400-01E4-4C65-8E2E-918A12C95313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98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="" xmlns:a16="http://schemas.microsoft.com/office/drawing/2014/main" id="{1412CF08-2E8D-47D9-9016-55922253F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="" xmlns:a16="http://schemas.microsoft.com/office/drawing/2014/main" id="{AF895368-F69A-4274-9DED-352CB8C78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="" xmlns:a16="http://schemas.microsoft.com/office/drawing/2014/main" id="{0D67B423-5F0B-47B1-96FC-EE36BEE3E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F60E6-E15F-4764-92CD-035D358E5C0C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139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="" xmlns:a16="http://schemas.microsoft.com/office/drawing/2014/main" id="{1412CF08-2E8D-47D9-9016-55922253F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="" xmlns:a16="http://schemas.microsoft.com/office/drawing/2014/main" id="{AF895368-F69A-4274-9DED-352CB8C78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="" xmlns:a16="http://schemas.microsoft.com/office/drawing/2014/main" id="{0D67B423-5F0B-47B1-96FC-EE36BEE3E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F60E6-E15F-4764-92CD-035D358E5C0C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256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>
            <a:extLst>
              <a:ext uri="{FF2B5EF4-FFF2-40B4-BE49-F238E27FC236}">
                <a16:creationId xmlns="" xmlns:a16="http://schemas.microsoft.com/office/drawing/2014/main" id="{3C8D37EF-0FCE-4945-A14D-C03BEF122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>
            <a:extLst>
              <a:ext uri="{FF2B5EF4-FFF2-40B4-BE49-F238E27FC236}">
                <a16:creationId xmlns="" xmlns:a16="http://schemas.microsoft.com/office/drawing/2014/main" id="{C7A0AEC8-BACC-4358-97D4-C66B650BE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8132" name="Foliennummernplatzhalter 3">
            <a:extLst>
              <a:ext uri="{FF2B5EF4-FFF2-40B4-BE49-F238E27FC236}">
                <a16:creationId xmlns="" xmlns:a16="http://schemas.microsoft.com/office/drawing/2014/main" id="{8B0F2AAE-39B2-4D6E-852E-B2DC7347A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3B77A-9684-4FF5-8736-26FEEABBC737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99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>
            <a:extLst>
              <a:ext uri="{FF2B5EF4-FFF2-40B4-BE49-F238E27FC236}">
                <a16:creationId xmlns="" xmlns:a16="http://schemas.microsoft.com/office/drawing/2014/main" id="{2F8899D7-B607-49F6-928A-0063864CD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>
            <a:extLst>
              <a:ext uri="{FF2B5EF4-FFF2-40B4-BE49-F238E27FC236}">
                <a16:creationId xmlns="" xmlns:a16="http://schemas.microsoft.com/office/drawing/2014/main" id="{5F118E52-27F8-420D-89D1-C553CBED6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50180" name="Foliennummernplatzhalter 3">
            <a:extLst>
              <a:ext uri="{FF2B5EF4-FFF2-40B4-BE49-F238E27FC236}">
                <a16:creationId xmlns="" xmlns:a16="http://schemas.microsoft.com/office/drawing/2014/main" id="{4D4B4F14-BA8C-420D-9595-D0C525DC6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60D56-7010-42CF-8092-1A015EB6B659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962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8113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5572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6571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8418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47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="" xmlns:a16="http://schemas.microsoft.com/office/drawing/2014/main" id="{A316C87E-4C86-4D65-A573-D8BB85FCC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>
            <a:extLst>
              <a:ext uri="{FF2B5EF4-FFF2-40B4-BE49-F238E27FC236}">
                <a16:creationId xmlns="" xmlns:a16="http://schemas.microsoft.com/office/drawing/2014/main" id="{BF38A4C1-9035-4AE6-AE89-AA3FEEABC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="" xmlns:a16="http://schemas.microsoft.com/office/drawing/2014/main" id="{BBB47F52-1268-46F4-B28B-0F3E2F9E7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279F96-7178-4029-A0E9-27C853AC1883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7709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429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6837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0342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29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4615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0785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471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="" xmlns:a16="http://schemas.microsoft.com/office/drawing/2014/main" id="{41A7E0FA-C2C9-4C88-8ABA-FC42EEC85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>
            <a:extLst>
              <a:ext uri="{FF2B5EF4-FFF2-40B4-BE49-F238E27FC236}">
                <a16:creationId xmlns="" xmlns:a16="http://schemas.microsoft.com/office/drawing/2014/main" id="{F89E8A3E-9375-4310-B99B-C267DF817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="" xmlns:a16="http://schemas.microsoft.com/office/drawing/2014/main" id="{1609830A-7F28-4D4E-947E-BE60E4F38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B88E8C-326D-4ABE-9A43-F652278A6680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0027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420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457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="" xmlns:a16="http://schemas.microsoft.com/office/drawing/2014/main" id="{F353007C-A472-46C2-8DA6-2351F077B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>
            <a:extLst>
              <a:ext uri="{FF2B5EF4-FFF2-40B4-BE49-F238E27FC236}">
                <a16:creationId xmlns="" xmlns:a16="http://schemas.microsoft.com/office/drawing/2014/main" id="{8D6DBDDB-A634-4098-AB37-33F27C71E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7892" name="Foliennummernplatzhalter 3">
            <a:extLst>
              <a:ext uri="{FF2B5EF4-FFF2-40B4-BE49-F238E27FC236}">
                <a16:creationId xmlns="" xmlns:a16="http://schemas.microsoft.com/office/drawing/2014/main" id="{157EC549-5C06-4F3B-9AB5-BE9BE4099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0A4140-310A-4004-AFDD-3C4CB996095F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3027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1623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0502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83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4073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7025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>
            <a:extLst>
              <a:ext uri="{FF2B5EF4-FFF2-40B4-BE49-F238E27FC236}">
                <a16:creationId xmlns="" xmlns:a16="http://schemas.microsoft.com/office/drawing/2014/main" id="{D30D0C49-F819-47FD-B105-738812C57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>
            <a:extLst>
              <a:ext uri="{FF2B5EF4-FFF2-40B4-BE49-F238E27FC236}">
                <a16:creationId xmlns="" xmlns:a16="http://schemas.microsoft.com/office/drawing/2014/main" id="{B72B20C3-6A75-4BD8-BBCD-36FBB441F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60420" name="Foliennummernplatzhalter 3">
            <a:extLst>
              <a:ext uri="{FF2B5EF4-FFF2-40B4-BE49-F238E27FC236}">
                <a16:creationId xmlns="" xmlns:a16="http://schemas.microsoft.com/office/drawing/2014/main" id="{8D2AFD5E-4C7F-414D-9FFB-2DEA64A88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5F8D6E-1FB8-49E3-A4C3-E8BC88D54B7A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679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="" xmlns:a16="http://schemas.microsoft.com/office/drawing/2014/main" id="{CA6EA39E-D403-417F-BA67-9C4F91861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>
            <a:extLst>
              <a:ext uri="{FF2B5EF4-FFF2-40B4-BE49-F238E27FC236}">
                <a16:creationId xmlns="" xmlns:a16="http://schemas.microsoft.com/office/drawing/2014/main" id="{AF3C50D1-5169-4F51-86E7-F3A1EAB3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="" xmlns:a16="http://schemas.microsoft.com/office/drawing/2014/main" id="{5528229B-7CAD-4120-9458-61EE3C61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1CF7D-0683-4645-959D-E8BE18391B9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88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="" xmlns:a16="http://schemas.microsoft.com/office/drawing/2014/main" id="{75C0B4F2-48B1-41C6-9A3A-734AA2EA4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="" xmlns:a16="http://schemas.microsoft.com/office/drawing/2014/main" id="{E983BE65-A709-4347-A641-9B187EEB0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1268" name="Foliennummernplatzhalter 3">
            <a:extLst>
              <a:ext uri="{FF2B5EF4-FFF2-40B4-BE49-F238E27FC236}">
                <a16:creationId xmlns="" xmlns:a16="http://schemas.microsoft.com/office/drawing/2014/main" id="{BDD5AD99-AB1F-440D-8D97-97CA5211A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927EF-CA3C-49F0-AD70-AB68EF7F69E8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26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="" xmlns:a16="http://schemas.microsoft.com/office/drawing/2014/main" id="{62AAD5A0-F57D-4BA8-94F7-7A9085569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>
            <a:extLst>
              <a:ext uri="{FF2B5EF4-FFF2-40B4-BE49-F238E27FC236}">
                <a16:creationId xmlns="" xmlns:a16="http://schemas.microsoft.com/office/drawing/2014/main" id="{BFD76069-D801-4BD8-9E41-23D90E1A0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3316" name="Foliennummernplatzhalter 3">
            <a:extLst>
              <a:ext uri="{FF2B5EF4-FFF2-40B4-BE49-F238E27FC236}">
                <a16:creationId xmlns="" xmlns:a16="http://schemas.microsoft.com/office/drawing/2014/main" id="{A250C173-8CF7-4A64-829A-2F61FAA63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3FEA9C-7327-4FE0-9980-A9AE6A03D9A9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144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="" xmlns:a16="http://schemas.microsoft.com/office/drawing/2014/main" id="{56BE8ABD-43A6-49C2-92EC-99F20B367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>
            <a:extLst>
              <a:ext uri="{FF2B5EF4-FFF2-40B4-BE49-F238E27FC236}">
                <a16:creationId xmlns="" xmlns:a16="http://schemas.microsoft.com/office/drawing/2014/main" id="{F93A8179-3DFC-4827-9F14-57A542574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>
            <a:extLst>
              <a:ext uri="{FF2B5EF4-FFF2-40B4-BE49-F238E27FC236}">
                <a16:creationId xmlns="" xmlns:a16="http://schemas.microsoft.com/office/drawing/2014/main" id="{2E33F1B4-8492-4E88-92FA-57ABD805F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2032EE-7B47-4B24-BC80-148FC3450E19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501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="" xmlns:a16="http://schemas.microsoft.com/office/drawing/2014/main" id="{C7810DF9-8290-4A9B-80DF-2B992CA5E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>
            <a:extLst>
              <a:ext uri="{FF2B5EF4-FFF2-40B4-BE49-F238E27FC236}">
                <a16:creationId xmlns="" xmlns:a16="http://schemas.microsoft.com/office/drawing/2014/main" id="{B5406998-81BE-44AC-BCE7-313A95F81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7412" name="Foliennummernplatzhalter 3">
            <a:extLst>
              <a:ext uri="{FF2B5EF4-FFF2-40B4-BE49-F238E27FC236}">
                <a16:creationId xmlns="" xmlns:a16="http://schemas.microsoft.com/office/drawing/2014/main" id="{6908E427-551A-4AD5-B976-2D295C363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23F255-FD27-4EE4-8527-8C09CE02EE00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664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="" xmlns:a16="http://schemas.microsoft.com/office/drawing/2014/main" id="{26571E36-952B-434A-ABB5-E155FEFA8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="" xmlns:a16="http://schemas.microsoft.com/office/drawing/2014/main" id="{B9F7DB80-5E96-46D8-ABAF-A9544B365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Gesellschaftliche Bedeutung: Demographie, Kosten und Folgekomplikationen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5604" name="Foliennummernplatzhalter 3">
            <a:extLst>
              <a:ext uri="{FF2B5EF4-FFF2-40B4-BE49-F238E27FC236}">
                <a16:creationId xmlns="" xmlns:a16="http://schemas.microsoft.com/office/drawing/2014/main" id="{71D74D17-0B7A-4E4E-A22F-90D3DC7B1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7C275D-D99C-46A7-8E7C-518324572EA0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56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D823EB-EC65-462F-9A80-2A1331EF8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FEA9899A-E369-4F04-BA58-10F42A7B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EB301D1-555A-4251-BC31-CB0F2DC3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AFC6-C99B-44E2-BB8D-4B5B782D3D64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7C665E1-5E94-494C-AE25-0BAE2A33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7B2F388-A3B6-450B-A2AB-886DBD66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5C18-6A7A-4069-8DAD-00ECE39F6F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A5A554-F20B-44B8-8108-122F7EC3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5C4B30A1-8FFD-4E8C-BB26-96D980B2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78D73FE-4D89-46A8-8168-03B61A0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04BC-28A3-4E76-8861-21EB461C8BDE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5AC6DB7-1F0A-4A1E-B363-8B56F747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466EB30-0846-4047-A235-471BBE6D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E1D8-4226-4A44-9E5D-680BBEADD7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45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449E9542-4D73-4B86-B9BA-2F9950762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9939B600-9BFB-491F-8C90-73AB99B30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7239C22-0C81-4395-873E-958AE22F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A2C8-7472-4EA6-B254-4C60D6539F42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1C1ED76-9CF0-4E89-8ED7-4A9D28C1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D2F0C7D-DAFF-4D7E-A518-F24DBC3E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CE19-EAC6-4906-A424-898C35BEC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40AFF28-23C7-4D7B-9F16-92146AC9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5851F7E-55CD-4FC3-8CEF-7EE73F05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CCC0FD7-2293-4D9A-B257-E36A8A8F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DEC3-5433-4ABD-999D-E9A61397ECB0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70136FA-56BA-4104-85DF-A1C73E7D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EFA8466-4984-4529-8C14-B616279D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3AFD-DDED-4D46-B05F-6F88B5FC8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6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0B298ED-77CD-4B8B-B8CC-7B8BA27E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EACBA42-771B-41AD-B5D2-43FE2499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8AF3227-F7E0-46F3-AC87-593772E1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82BF-D455-4C77-8CD1-C75648E72FF8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AA2095B-A6E8-47DA-B2D7-028E1BCE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3AF0232-33F2-46EB-944E-C6026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3FE3-B798-42E3-8FDC-920ECB378F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056247-1D1C-4EB6-B4BA-ADF7A98B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D3732B1-9AD2-4185-B52F-1114159F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96D7E9F7-8CD6-4E03-A697-C6C5AEA41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="" xmlns:a16="http://schemas.microsoft.com/office/drawing/2014/main" id="{180FB44E-B27A-4A30-B61E-97397F67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3ABF-6727-408C-AD6A-631E95373509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62E3A7C5-9225-45ED-A68B-840DD379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DB433301-0558-4C2D-AA20-02A06730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D1B3-6FAF-435F-870A-FD9E04A8F2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2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494DBCC-BCF3-432C-A55F-EC1EB117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4270D4F2-5FF6-4383-94A5-E5A7369C9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D85C06C5-6417-449A-A2B4-A03B3A63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CB9303C4-201B-42AD-B2E2-14C3A5BD2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0C1BDE55-AA5D-48CD-9DF9-6AD0B6E9F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="" xmlns:a16="http://schemas.microsoft.com/office/drawing/2014/main" id="{E5E72283-3CEC-43D7-A98C-0B0CB602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FD16-EECF-4F2E-A7DC-22D090775413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="" xmlns:a16="http://schemas.microsoft.com/office/drawing/2014/main" id="{C6303BB4-B246-4DA4-A4FF-3574B2E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62AF5707-C9FE-4D42-8B18-D4C2E17D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50D6-86DD-4640-A949-1702491D0B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57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2E3630E-3B74-4932-856A-DA5B6E01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="" xmlns:a16="http://schemas.microsoft.com/office/drawing/2014/main" id="{1D63E1D1-F31B-42C4-979F-C1EEF2AA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EF8A-32D9-4A21-86C8-635DB5623BFA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="" xmlns:a16="http://schemas.microsoft.com/office/drawing/2014/main" id="{5EF5F539-202D-4EEA-BE6D-AADA6646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="" xmlns:a16="http://schemas.microsoft.com/office/drawing/2014/main" id="{1AC66E6E-C665-4536-AD30-798D8F2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4602-87E0-4F1B-8775-1828A77ED6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30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="" xmlns:a16="http://schemas.microsoft.com/office/drawing/2014/main" id="{4473CE54-C904-4E72-BA6A-E61CE3B5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597A-9C71-4F98-B106-5A3958AB7F18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="" xmlns:a16="http://schemas.microsoft.com/office/drawing/2014/main" id="{AD3CC05B-8426-42C4-B66B-A4B53E43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="" xmlns:a16="http://schemas.microsoft.com/office/drawing/2014/main" id="{2BE23281-A669-4CC1-A873-B1F862BB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17A7-2DDD-44FA-A511-612057D805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17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5FBCEB-A6D3-4F6A-808C-75508AF9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CA83D6F-1404-4B24-8B61-4680250F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50B6AB2-7C4F-4ED0-83BC-E5688EC81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="" xmlns:a16="http://schemas.microsoft.com/office/drawing/2014/main" id="{F4806486-2DA0-41AA-A914-ACE35623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396D-EB61-4E70-B236-7F707A732770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307410CC-755F-4C9F-A8E5-D661FBD3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A55D2D8B-A222-4E15-B43F-9C4F04AB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F5E1-CCAF-4650-AA42-5782A57641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45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70BAEC-19E5-42B3-AC91-71FE1969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EB3E401D-BA6E-44DD-8BF0-8857476A8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62DE38D-94A4-4A57-B65B-AFDBC70B6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="" xmlns:a16="http://schemas.microsoft.com/office/drawing/2014/main" id="{F06FDBCB-1FE4-4FFE-BB0D-D65E896F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8535-F50D-4914-9ABE-1A6ABF31AE00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AF6E0773-D7BF-408E-93F5-6D7DA308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="" xmlns:a16="http://schemas.microsoft.com/office/drawing/2014/main" id="{B09D1CCF-3EC7-4E51-AB26-A6D0D06C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BD07-2246-4D94-8E04-5C211295E6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07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AA78"/>
            </a:gs>
            <a:gs pos="100000">
              <a:srgbClr val="FBE5D6"/>
            </a:gs>
            <a:gs pos="100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="" xmlns:a16="http://schemas.microsoft.com/office/drawing/2014/main" id="{A5E60C70-1E66-4731-BDFF-996F229A0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="" xmlns:a16="http://schemas.microsoft.com/office/drawing/2014/main" id="{5E46E68B-A888-48B8-B57F-68B7AB43F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BE5EA0C-C9BA-4515-96AA-B6BF314DB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328B-701E-4D4A-ACDD-70CCEFD9D373}" type="datetime1">
              <a:rPr lang="de-DE"/>
              <a:pPr>
                <a:defRPr/>
              </a:pPr>
              <a:t>27.06.18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705799C-2AEB-4C1A-ABA0-D3AB690D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Dr. med. K. Binder, Diabetologische Schwerpunktpraxis Dreieich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02EB888-4BCD-4443-899D-CE4B535E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853E6-76A4-482C-97C9-86F160A96B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="" xmlns:a16="http://schemas.microsoft.com/office/drawing/2014/main" id="{36A677EE-0551-4983-80C1-7DAF050F58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6925" y="984738"/>
            <a:ext cx="10211043" cy="2286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500" dirty="0">
                <a:latin typeface="+mn-lt"/>
              </a:rPr>
              <a:t>Diabetes Mellitus und seine Folgen:</a:t>
            </a:r>
            <a:br>
              <a:rPr lang="de-DE" altLang="de-DE" sz="4500" dirty="0">
                <a:latin typeface="+mn-lt"/>
              </a:rPr>
            </a:br>
            <a:r>
              <a:rPr lang="de-DE" altLang="de-DE" sz="4000" dirty="0">
                <a:latin typeface="+mn-lt"/>
              </a:rPr>
              <a:t>Die unterschätzte Depression</a:t>
            </a:r>
          </a:p>
        </p:txBody>
      </p:sp>
      <p:pic>
        <p:nvPicPr>
          <p:cNvPr id="3075" name="Grafik 8">
            <a:extLst>
              <a:ext uri="{FF2B5EF4-FFF2-40B4-BE49-F238E27FC236}">
                <a16:creationId xmlns="" xmlns:a16="http://schemas.microsoft.com/office/drawing/2014/main" id="{16E2F858-9577-4215-A5DC-532C054D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49263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Untertitel 2">
            <a:extLst>
              <a:ext uri="{FF2B5EF4-FFF2-40B4-BE49-F238E27FC236}">
                <a16:creationId xmlns="" xmlns:a16="http://schemas.microsoft.com/office/drawing/2014/main" id="{94414481-9393-4BA8-AB80-754ED4B5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0013"/>
            <a:ext cx="9144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sz="2400"/>
          </a:p>
        </p:txBody>
      </p:sp>
      <p:sp>
        <p:nvSpPr>
          <p:cNvPr id="6" name="Untertitel 2">
            <a:extLst>
              <a:ext uri="{FF2B5EF4-FFF2-40B4-BE49-F238E27FC236}">
                <a16:creationId xmlns="" xmlns:a16="http://schemas.microsoft.com/office/drawing/2014/main" id="{3AF83AD9-1A3B-408D-B992-DA62A31E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4402138"/>
            <a:ext cx="1061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00000"/>
              </a:lnSpc>
              <a:tabLst>
                <a:tab pos="2333625" algn="l"/>
              </a:tabLst>
              <a:defRPr/>
            </a:pPr>
            <a:r>
              <a:rPr lang="de-DE" altLang="de-DE" sz="2000" dirty="0"/>
              <a:t>Veranstaltungsort:	Halle Urberach </a:t>
            </a:r>
            <a:r>
              <a:rPr lang="de-DE" altLang="de-DE" sz="2000"/>
              <a:t>am </a:t>
            </a:r>
            <a:r>
              <a:rPr lang="de-DE" altLang="de-DE" sz="2000" smtClean="0"/>
              <a:t>26.06.2018</a:t>
            </a:r>
            <a:endParaRPr lang="de-DE" altLang="de-DE" sz="2000" dirty="0"/>
          </a:p>
          <a:p>
            <a:pPr algn="just" eaLnBrk="1" hangingPunct="1">
              <a:lnSpc>
                <a:spcPct val="100000"/>
              </a:lnSpc>
              <a:tabLst>
                <a:tab pos="2333625" algn="l"/>
              </a:tabLst>
              <a:defRPr/>
            </a:pPr>
            <a:r>
              <a:rPr lang="de-DE" altLang="de-DE" sz="2000" dirty="0"/>
              <a:t>Organisation:	Selbsthilfegruppe Rödermark </a:t>
            </a:r>
          </a:p>
          <a:p>
            <a:pPr marL="2333625" indent="-2333625" algn="just" eaLnBrk="1" hangingPunct="1">
              <a:lnSpc>
                <a:spcPct val="100000"/>
              </a:lnSpc>
              <a:defRPr/>
            </a:pPr>
            <a:r>
              <a:rPr lang="de-DE" altLang="de-DE" sz="2000" dirty="0"/>
              <a:t>Referent: 	Dr. med. Konrad Binder, Facharzt für Innere Medizin und Diabetologie, Diabetologische Schwerpunktpraxis Dreieich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534400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sp>
        <p:nvSpPr>
          <p:cNvPr id="24579" name="Untertitel 2">
            <a:extLst>
              <a:ext uri="{FF2B5EF4-FFF2-40B4-BE49-F238E27FC236}">
                <a16:creationId xmlns="" xmlns:a16="http://schemas.microsoft.com/office/drawing/2014/main" id="{AAE338B9-5094-4FEC-A28D-B74FAB8889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7938" y="1333500"/>
            <a:ext cx="9366250" cy="4759325"/>
          </a:xfrm>
        </p:spPr>
        <p:txBody>
          <a:bodyPr/>
          <a:lstStyle/>
          <a:p>
            <a:pPr eaLnBrk="1" hangingPunct="1"/>
            <a:r>
              <a:rPr lang="de-DE" altLang="de-DE" sz="2800"/>
              <a:t>Vorkommen des Diabetes Mellitus in Deutschland</a:t>
            </a:r>
          </a:p>
        </p:txBody>
      </p:sp>
      <p:pic>
        <p:nvPicPr>
          <p:cNvPr id="24580" name="Grafik 8">
            <a:extLst>
              <a:ext uri="{FF2B5EF4-FFF2-40B4-BE49-F238E27FC236}">
                <a16:creationId xmlns="" xmlns:a16="http://schemas.microsoft.com/office/drawing/2014/main" id="{FD1F59B5-666A-4D8F-BC59-75E788D2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fancybox-img" descr="Größere Ansicht von &quot;Todesursachen nach Krankheitsarten&quot;">
            <a:extLst>
              <a:ext uri="{FF2B5EF4-FFF2-40B4-BE49-F238E27FC236}">
                <a16:creationId xmlns="" xmlns:a16="http://schemas.microsoft.com/office/drawing/2014/main" id="{56815EA2-2166-44DD-9D71-AE6D4A53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198688"/>
            <a:ext cx="40005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feld 3">
            <a:extLst>
              <a:ext uri="{FF2B5EF4-FFF2-40B4-BE49-F238E27FC236}">
                <a16:creationId xmlns="" xmlns:a16="http://schemas.microsoft.com/office/drawing/2014/main" id="{8A5BF60D-2C66-4DF2-82CF-CA5B5479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1743075"/>
            <a:ext cx="48006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/>
              <a:t>Der Diabetes mellitus ist ein schwerwiegender Risikofaktor für das Auftreten von Herz-Kreislauf-Erkrankungen, die mit Folgekomplikationen wie einem Herzinfarkt oder Schlaganfall einhergehen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461375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sp>
        <p:nvSpPr>
          <p:cNvPr id="26627" name="Untertitel 2">
            <a:extLst>
              <a:ext uri="{FF2B5EF4-FFF2-40B4-BE49-F238E27FC236}">
                <a16:creationId xmlns="" xmlns:a16="http://schemas.microsoft.com/office/drawing/2014/main" id="{09DFC915-859E-43B1-BAB7-B82F9C103D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88215" y="4733997"/>
            <a:ext cx="3305908" cy="867690"/>
          </a:xfrm>
        </p:spPr>
        <p:txBody>
          <a:bodyPr/>
          <a:lstStyle/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Kurzandauernder Schwindel</a:t>
            </a:r>
          </a:p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Schlaganfall</a:t>
            </a:r>
          </a:p>
        </p:txBody>
      </p:sp>
      <p:pic>
        <p:nvPicPr>
          <p:cNvPr id="26628" name="Grafik 8">
            <a:extLst>
              <a:ext uri="{FF2B5EF4-FFF2-40B4-BE49-F238E27FC236}">
                <a16:creationId xmlns="" xmlns:a16="http://schemas.microsoft.com/office/drawing/2014/main" id="{2ABAD908-B3AB-4A2A-9CF3-0068083B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feld 10">
            <a:extLst>
              <a:ext uri="{FF2B5EF4-FFF2-40B4-BE49-F238E27FC236}">
                <a16:creationId xmlns="" xmlns:a16="http://schemas.microsoft.com/office/drawing/2014/main" id="{BDC95CDA-0311-425B-ABCD-93792C6D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77" y="1231900"/>
            <a:ext cx="10152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dirty="0"/>
              <a:t>Makrovaskuläre Folgekomplikationen – Probleme der großen Gefäße</a:t>
            </a:r>
          </a:p>
        </p:txBody>
      </p:sp>
      <p:pic>
        <p:nvPicPr>
          <p:cNvPr id="26630" name="Grafik 3">
            <a:extLst>
              <a:ext uri="{FF2B5EF4-FFF2-40B4-BE49-F238E27FC236}">
                <a16:creationId xmlns="" xmlns:a16="http://schemas.microsoft.com/office/drawing/2014/main" id="{FB8E6ACE-DDAD-484D-AE12-5F9A0C888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58" y="1755120"/>
            <a:ext cx="3495675" cy="451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FBDA223-BCD0-4338-AE56-7C4BA9BA3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57" y="1764645"/>
            <a:ext cx="1892485" cy="19669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EE8E039-6281-427F-A54B-47D72FD0067E}"/>
              </a:ext>
            </a:extLst>
          </p:cNvPr>
          <p:cNvSpPr txBox="1"/>
          <p:nvPr/>
        </p:nvSpPr>
        <p:spPr>
          <a:xfrm>
            <a:off x="2444126" y="2045798"/>
            <a:ext cx="209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sz="2000" dirty="0"/>
              <a:t>Herzinfarkt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2000" dirty="0"/>
              <a:t>Herzschwäche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8514C42-0259-4B05-9EE8-20F072C5326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10800000">
            <a:off x="8042030" y="2255166"/>
            <a:ext cx="3458307" cy="23348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13DB2FF-7747-4792-B6AD-1364631B2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337" y="3155096"/>
            <a:ext cx="1549610" cy="32853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B7D6E331-C0FA-4AAF-8F8C-DCBBDCA01707}"/>
              </a:ext>
            </a:extLst>
          </p:cNvPr>
          <p:cNvSpPr txBox="1"/>
          <p:nvPr/>
        </p:nvSpPr>
        <p:spPr>
          <a:xfrm>
            <a:off x="577757" y="4334272"/>
            <a:ext cx="1998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sz="2000" dirty="0"/>
              <a:t>Gehstrecken-assoziierte Beinschmerzen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sz="2000" dirty="0"/>
              <a:t>Offene Wunden mit Störung der Abheilung 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="" xmlns:a16="http://schemas.microsoft.com/office/drawing/2014/main" id="{EBBAA5EE-8B1E-442D-96BB-E63AC2B0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862" y="6301391"/>
            <a:ext cx="4712677" cy="3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800" dirty="0"/>
              <a:t>Quelle: Atlas der Anatomie, Sobotta, 20. Auflage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3545B074-1ADC-491B-9D30-107486FE43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49959" y="1775967"/>
            <a:ext cx="1910862" cy="20098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448675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pic>
        <p:nvPicPr>
          <p:cNvPr id="28676" name="Grafik 8">
            <a:extLst>
              <a:ext uri="{FF2B5EF4-FFF2-40B4-BE49-F238E27FC236}">
                <a16:creationId xmlns="" xmlns:a16="http://schemas.microsoft.com/office/drawing/2014/main" id="{7C7EAD8A-1252-4CB3-92D7-8E93442B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10">
            <a:extLst>
              <a:ext uri="{FF2B5EF4-FFF2-40B4-BE49-F238E27FC236}">
                <a16:creationId xmlns="" xmlns:a16="http://schemas.microsoft.com/office/drawing/2014/main" id="{AF4850A3-FC5A-42F8-84E2-8DF46667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231900"/>
            <a:ext cx="996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/>
              <a:t>Mikrovaskuläre Folgekomplikationen – Problem der kleinen Gefäße</a:t>
            </a:r>
          </a:p>
        </p:txBody>
      </p:sp>
      <p:sp>
        <p:nvSpPr>
          <p:cNvPr id="28675" name="Untertitel 2">
            <a:extLst>
              <a:ext uri="{FF2B5EF4-FFF2-40B4-BE49-F238E27FC236}">
                <a16:creationId xmlns="" xmlns:a16="http://schemas.microsoft.com/office/drawing/2014/main" id="{D68F9026-1CCC-4008-9BA8-08573D9C3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72675" y="4665784"/>
            <a:ext cx="2021070" cy="890953"/>
          </a:xfrm>
        </p:spPr>
        <p:txBody>
          <a:bodyPr/>
          <a:lstStyle/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Sehschwäche</a:t>
            </a:r>
          </a:p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Erblindung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6857572-E624-4290-A5EF-9A9F84B37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7782" y="1765300"/>
            <a:ext cx="1997974" cy="24321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416CBEB-B2DA-491B-BBC3-4DBA95A1E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08" y="4017383"/>
            <a:ext cx="2069402" cy="2535115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="" xmlns:a16="http://schemas.microsoft.com/office/drawing/2014/main" id="{E88240C5-C3DE-4F29-9743-83FB7A0A7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862" y="6301391"/>
            <a:ext cx="4712677" cy="3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de-DE" altLang="de-DE" sz="1800" dirty="0"/>
              <a:t>Quelle: Atlas der Anatomie, Sobotta, 20. Auflage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="" xmlns:a16="http://schemas.microsoft.com/office/drawing/2014/main" id="{318AD6E0-EFCB-495E-8800-9B1818E3A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72" y="4480953"/>
            <a:ext cx="2180491" cy="89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Polyneuropathie, eine Störung der Tiefensensibilität, der Vibration und der Temperatur (Prüfung am Fuß) 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="" xmlns:a16="http://schemas.microsoft.com/office/drawing/2014/main" id="{1BC322E9-B6D0-4A8E-8E47-C7F21E0E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908" y="1876730"/>
            <a:ext cx="2696307" cy="169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Gestörte Funktion der Nieren</a:t>
            </a:r>
          </a:p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Dialyse</a:t>
            </a:r>
          </a:p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Früherkennung als </a:t>
            </a:r>
            <a:r>
              <a:rPr lang="de-DE" altLang="de-DE" sz="2000" dirty="0" err="1"/>
              <a:t>Albuminausscheidung</a:t>
            </a:r>
            <a:r>
              <a:rPr lang="de-DE" altLang="de-DE" sz="2000" dirty="0"/>
              <a:t> im Urin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="" xmlns:a16="http://schemas.microsoft.com/office/drawing/2014/main" id="{D6CA39C1-39A1-4AD1-9F86-4941ED4B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10" y="1949922"/>
            <a:ext cx="2069400" cy="89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l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Störung des vegetativen Nervensystems, benannt als „autonome Dysregulation“</a:t>
            </a:r>
          </a:p>
        </p:txBody>
      </p:sp>
      <p:pic>
        <p:nvPicPr>
          <p:cNvPr id="4" name="Grafik 3" descr="Ein Bild, das Tier, Wirbellose, Gliederfüßer, drinnen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50E6C809-641E-4D14-8702-F72BD4A77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147" y="1873053"/>
            <a:ext cx="4123189" cy="38791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FCFE944-1169-4760-BA4D-0067A9F10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892" y="3868615"/>
            <a:ext cx="3067783" cy="2005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448675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pic>
        <p:nvPicPr>
          <p:cNvPr id="28676" name="Grafik 8">
            <a:extLst>
              <a:ext uri="{FF2B5EF4-FFF2-40B4-BE49-F238E27FC236}">
                <a16:creationId xmlns="" xmlns:a16="http://schemas.microsoft.com/office/drawing/2014/main" id="{7C7EAD8A-1252-4CB3-92D7-8E93442B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331829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10">
            <a:extLst>
              <a:ext uri="{FF2B5EF4-FFF2-40B4-BE49-F238E27FC236}">
                <a16:creationId xmlns="" xmlns:a16="http://schemas.microsoft.com/office/drawing/2014/main" id="{AF4850A3-FC5A-42F8-84E2-8DF46667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185" y="1129735"/>
            <a:ext cx="10101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dirty="0"/>
              <a:t>Diabetes mellitus Typ 2 und seine Begleiterkrankungen und Folgen 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="" xmlns:a16="http://schemas.microsoft.com/office/drawing/2014/main" id="{5CC662CE-1DB4-4AF9-80CC-82E72EC68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847" y="1652955"/>
            <a:ext cx="10808676" cy="8816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DE" dirty="0"/>
              <a:t>Grundlage ist der Gesundheitsbericht der DDG 2017, Daten:  DMP Nordrhein 2014 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="" xmlns:a16="http://schemas.microsoft.com/office/drawing/2014/main" id="{1B1BBD00-1711-48D9-AF9C-3C41E38D7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900880"/>
              </p:ext>
            </p:extLst>
          </p:nvPr>
        </p:nvGraphicFramePr>
        <p:xfrm>
          <a:off x="789109" y="1120816"/>
          <a:ext cx="11310938" cy="565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446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Grafik 3" descr="Ein Bild, das Text enthält.&#10;&#10;Mit hoher Zuverlässigkeit generierte Beschreibung">
            <a:extLst>
              <a:ext uri="{FF2B5EF4-FFF2-40B4-BE49-F238E27FC236}">
                <a16:creationId xmlns="" xmlns:a16="http://schemas.microsoft.com/office/drawing/2014/main" id="{B510AAE2-A252-4E3D-BBB8-EB0F99DD7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738313"/>
            <a:ext cx="7689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804275" cy="798512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sp>
        <p:nvSpPr>
          <p:cNvPr id="47108" name="Untertitel 2">
            <a:extLst>
              <a:ext uri="{FF2B5EF4-FFF2-40B4-BE49-F238E27FC236}">
                <a16:creationId xmlns="" xmlns:a16="http://schemas.microsoft.com/office/drawing/2014/main" id="{22AFDE93-5A3D-427C-B036-A19AAE865D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4650" y="1195388"/>
            <a:ext cx="8683625" cy="7286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Demographische Entwicklung</a:t>
            </a:r>
            <a:endParaRPr lang="de-DE" altLang="de-DE" dirty="0"/>
          </a:p>
        </p:txBody>
      </p:sp>
      <p:pic>
        <p:nvPicPr>
          <p:cNvPr id="47109" name="Grafik 8">
            <a:extLst>
              <a:ext uri="{FF2B5EF4-FFF2-40B4-BE49-F238E27FC236}">
                <a16:creationId xmlns="" xmlns:a16="http://schemas.microsoft.com/office/drawing/2014/main" id="{01EB0E0E-8E4A-4781-80B1-DC0199B7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feld 6">
            <a:extLst>
              <a:ext uri="{FF2B5EF4-FFF2-40B4-BE49-F238E27FC236}">
                <a16:creationId xmlns="" xmlns:a16="http://schemas.microsoft.com/office/drawing/2014/main" id="{16830CBA-97B9-4076-AA6D-86E9BB0A8C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88325" y="6173788"/>
            <a:ext cx="14827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rafik 3" descr="Ein Bild, das Text enthält.&#10;&#10;Mit hoher Zuverlässigkeit generierte Beschreibung">
            <a:extLst>
              <a:ext uri="{FF2B5EF4-FFF2-40B4-BE49-F238E27FC236}">
                <a16:creationId xmlns="" xmlns:a16="http://schemas.microsoft.com/office/drawing/2014/main" id="{A587C716-7F07-4DFB-860D-4DE3EDDD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655763"/>
            <a:ext cx="7689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Untertitel 2">
            <a:extLst>
              <a:ext uri="{FF2B5EF4-FFF2-40B4-BE49-F238E27FC236}">
                <a16:creationId xmlns="" xmlns:a16="http://schemas.microsoft.com/office/drawing/2014/main" id="{971F3450-9DA1-42B3-BE1B-D0CDBBB7FE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59878" y="1195388"/>
            <a:ext cx="8968398" cy="728662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de-DE" altLang="de-DE" sz="2800" dirty="0"/>
              <a:t>Demographische Entwicklung</a:t>
            </a:r>
            <a:endParaRPr lang="de-DE" altLang="de-DE" dirty="0"/>
          </a:p>
        </p:txBody>
      </p:sp>
      <p:sp>
        <p:nvSpPr>
          <p:cNvPr id="49158" name="Textfeld 6">
            <a:extLst>
              <a:ext uri="{FF2B5EF4-FFF2-40B4-BE49-F238E27FC236}">
                <a16:creationId xmlns="" xmlns:a16="http://schemas.microsoft.com/office/drawing/2014/main" id="{B1106D0F-4D0D-4921-98DC-2DE633C1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6057900"/>
            <a:ext cx="1160462" cy="32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500"/>
          </a:p>
        </p:txBody>
      </p:sp>
      <p:pic>
        <p:nvPicPr>
          <p:cNvPr id="49159" name="Grafik 5" descr="Ein Bild, das Text enthält.&#10;&#10;Mit hoher Zuverlässigkeit generierte Beschreibung">
            <a:extLst>
              <a:ext uri="{FF2B5EF4-FFF2-40B4-BE49-F238E27FC236}">
                <a16:creationId xmlns="" xmlns:a16="http://schemas.microsoft.com/office/drawing/2014/main" id="{5B6D24C1-ABE5-4580-BD47-5E130C2D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31900"/>
            <a:ext cx="4947138" cy="54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Grafik 8">
            <a:extLst>
              <a:ext uri="{FF2B5EF4-FFF2-40B4-BE49-F238E27FC236}">
                <a16:creationId xmlns="" xmlns:a16="http://schemas.microsoft.com/office/drawing/2014/main" id="{4B09A4C2-9EF1-4793-8DF1-9325DECF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878" y="433388"/>
            <a:ext cx="8440614" cy="798512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Folgen der Depression für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therapeutische Optionen der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2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938" y="433388"/>
            <a:ext cx="8663355" cy="100855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de-DE" sz="3800" b="1" dirty="0"/>
              <a:t>Häufigkeit diabetisch assoziierter Depression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7B691EB-5A5F-4E4A-AFB4-6DEF2A916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487" y="1594360"/>
            <a:ext cx="7863621" cy="48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9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938" y="433388"/>
            <a:ext cx="8663355" cy="100855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de-DE" sz="3800" b="1" dirty="0"/>
              <a:t>Häufigkeit diabetisch assoziierter Depression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7B691EB-5A5F-4E4A-AFB4-6DEF2A916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902" y="1594360"/>
            <a:ext cx="8414606" cy="4830252"/>
          </a:xfrm>
          <a:prstGeom prst="rect">
            <a:avLst/>
          </a:prstGeom>
        </p:spPr>
      </p:pic>
      <p:sp useBgFill="1">
        <p:nvSpPr>
          <p:cNvPr id="12" name="Untertitel 2">
            <a:extLst>
              <a:ext uri="{FF2B5EF4-FFF2-40B4-BE49-F238E27FC236}">
                <a16:creationId xmlns="" xmlns:a16="http://schemas.microsoft.com/office/drawing/2014/main" id="{1C688ACB-9E5F-499D-B22E-0FD31EA8843C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219200" y="1441938"/>
            <a:ext cx="9730154" cy="498267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</a:pPr>
            <a:endParaRPr lang="de-DE" altLang="de-DE" sz="2800" dirty="0"/>
          </a:p>
          <a:p>
            <a:pPr eaLnBrk="1" hangingPunct="1">
              <a:lnSpc>
                <a:spcPct val="100000"/>
              </a:lnSpc>
            </a:pPr>
            <a:r>
              <a:rPr lang="de-DE" altLang="de-DE" sz="3000" dirty="0"/>
              <a:t>Deutsche Diabetes Gesellschaft, Pressemitteilung 11/2016</a:t>
            </a:r>
          </a:p>
          <a:p>
            <a:pPr eaLnBrk="1" hangingPunct="1">
              <a:lnSpc>
                <a:spcPct val="100000"/>
              </a:lnSpc>
            </a:pPr>
            <a:endParaRPr lang="de-DE" altLang="de-DE" sz="3000" dirty="0"/>
          </a:p>
          <a:p>
            <a:pPr marL="363538" indent="-269875" algn="l" defTabSz="906463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Depression ist doppelt so häufig wie bei Stoffwechselgesunden</a:t>
            </a:r>
          </a:p>
          <a:p>
            <a:pPr marL="363538" indent="-269875" algn="l" defTabSz="906463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800.000 Betroffene bei 6,5 Millionen Diabetikern bundesweit</a:t>
            </a:r>
          </a:p>
          <a:p>
            <a:pPr marL="93663" algn="l" defTabSz="906463" eaLnBrk="1" hangingPunct="1">
              <a:lnSpc>
                <a:spcPct val="100000"/>
              </a:lnSpc>
            </a:pPr>
            <a:r>
              <a:rPr lang="de-DE" altLang="de-DE" sz="2800" dirty="0"/>
              <a:t>		→  12,3 % der Diabetiker betroffen</a:t>
            </a:r>
          </a:p>
          <a:p>
            <a:pPr marL="363538" indent="-269875" algn="l" defTabSz="906463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Suizidrate um 50% erhöht im Vergleich zur gesunde Population, besonders bei Diabetes mellitus Typ 1 </a:t>
            </a:r>
            <a:endParaRPr lang="de-DE" altLang="de-DE" dirty="0"/>
          </a:p>
          <a:p>
            <a:pPr marL="363538" indent="-269875" algn="l" defTabSz="906463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66327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938" y="433388"/>
            <a:ext cx="8663355" cy="100855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de-DE" sz="3800" b="1" dirty="0"/>
              <a:t>Häufigkeit diabetisch assoziierter Depression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Untertitel 2">
            <a:extLst>
              <a:ext uri="{FF2B5EF4-FFF2-40B4-BE49-F238E27FC236}">
                <a16:creationId xmlns="" xmlns:a16="http://schemas.microsoft.com/office/drawing/2014/main" id="{1C688ACB-9E5F-499D-B22E-0FD31EA8843C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750277" y="1559169"/>
            <a:ext cx="10210800" cy="499403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3000" dirty="0"/>
              <a:t>Internationale Studien-Schätzung der Krankheitshäufigkeit</a:t>
            </a:r>
            <a:r>
              <a:rPr lang="de-DE" altLang="de-DE" sz="2800" dirty="0"/>
              <a:t> </a:t>
            </a:r>
            <a:endParaRPr lang="de-DE" altLang="de-DE" dirty="0"/>
          </a:p>
          <a:p>
            <a:pPr marL="363538" indent="-269875" algn="l" defTabSz="906463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F8CB5AC-A54B-4B5A-9193-04E7863C3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69" y="2152894"/>
            <a:ext cx="10287000" cy="38290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40A1F9D-8781-45F4-8F63-FCA62FAD0901}"/>
              </a:ext>
            </a:extLst>
          </p:cNvPr>
          <p:cNvSpPr txBox="1"/>
          <p:nvPr/>
        </p:nvSpPr>
        <p:spPr>
          <a:xfrm>
            <a:off x="644770" y="6099175"/>
            <a:ext cx="10759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/>
              <a:t>Alzoubi</a:t>
            </a:r>
            <a:r>
              <a:rPr lang="de-DE" sz="1500" dirty="0"/>
              <a:t> et al, The </a:t>
            </a:r>
            <a:r>
              <a:rPr lang="de-DE" sz="1500" dirty="0" err="1"/>
              <a:t>Bidirectional</a:t>
            </a:r>
            <a:r>
              <a:rPr lang="de-DE" sz="1500" dirty="0"/>
              <a:t> </a:t>
            </a:r>
            <a:r>
              <a:rPr lang="de-DE" sz="1500" dirty="0" err="1"/>
              <a:t>Relationship</a:t>
            </a:r>
            <a:r>
              <a:rPr lang="de-DE" sz="1500" dirty="0"/>
              <a:t> </a:t>
            </a:r>
            <a:r>
              <a:rPr lang="de-DE" sz="1500" dirty="0" err="1"/>
              <a:t>between</a:t>
            </a:r>
            <a:r>
              <a:rPr lang="de-DE" sz="1500" dirty="0"/>
              <a:t> Diabetes and Depression: A </a:t>
            </a:r>
            <a:r>
              <a:rPr lang="de-DE" sz="1500" dirty="0" err="1"/>
              <a:t>Literature</a:t>
            </a:r>
            <a:r>
              <a:rPr lang="de-DE" sz="1500" dirty="0"/>
              <a:t> Review, Korean J </a:t>
            </a:r>
            <a:r>
              <a:rPr lang="de-DE" sz="1500" dirty="0" err="1"/>
              <a:t>Fam</a:t>
            </a:r>
            <a:r>
              <a:rPr lang="de-DE" sz="1500" dirty="0"/>
              <a:t> </a:t>
            </a:r>
            <a:r>
              <a:rPr lang="de-DE" sz="1500" dirty="0" err="1"/>
              <a:t>Med</a:t>
            </a:r>
            <a:r>
              <a:rPr lang="de-DE" sz="1500" dirty="0"/>
              <a:t>, 2018, 39:137-146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070A710-6694-4913-92B5-C4846738F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614" y="3765847"/>
            <a:ext cx="4194655" cy="12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Folgen der Depression für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therapeutische Optionen der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9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Folgen der Depression auf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therapeutische Optionen der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1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Diagnose der depressiven Episode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0844" y="1670757"/>
            <a:ext cx="10182578" cy="451573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Definition einer Depression beruht auf Haupt- und Nebenkriterien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5A0234F-447E-4FC2-B01D-3145FED16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505" y="2207020"/>
            <a:ext cx="6447256" cy="397946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3DBB2D6-1041-4DD8-B5A3-573C9B6B84C8}"/>
              </a:ext>
            </a:extLst>
          </p:cNvPr>
          <p:cNvSpPr txBox="1"/>
          <p:nvPr/>
        </p:nvSpPr>
        <p:spPr>
          <a:xfrm>
            <a:off x="2058093" y="6186489"/>
            <a:ext cx="8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www.patienten-information.de/patientenleitlinien/patientenleitlinien-nvl/depression</a:t>
            </a:r>
          </a:p>
        </p:txBody>
      </p:sp>
    </p:spTree>
    <p:extLst>
      <p:ext uri="{BB962C8B-B14F-4D97-AF65-F5344CB8AC3E}">
        <p14:creationId xmlns:p14="http://schemas.microsoft.com/office/powerpoint/2010/main" val="396746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7"/>
            <a:ext cx="9144000" cy="10180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Diagnose der depressiven Episode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3155" y="1222375"/>
            <a:ext cx="11085688" cy="41116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de-DE" altLang="de-DE" sz="2800" dirty="0"/>
              <a:t>Klassifikation der depressiven Episode definiert durch Ausmaß der Kriterien 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Leichte depressive Episode: 2 Haupt- und 2 Nebenkriterien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Mittelgradige depressive Episode: 2 Haupt- und 3 bis 4 Nebenkriterien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Schwergradige depressive Episode: 3 Haupt- und &gt; 4 Nebenkriterien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Cave: Ausschluß von Hypovitaminosen / Folsäuremangel und organischen Erkrankungen (z.B. Schilddrüsenunterfunktion)</a:t>
            </a:r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729505B-32AE-498E-A666-6F5E3076B86B}"/>
              </a:ext>
            </a:extLst>
          </p:cNvPr>
          <p:cNvSpPr txBox="1"/>
          <p:nvPr/>
        </p:nvSpPr>
        <p:spPr>
          <a:xfrm>
            <a:off x="1031319" y="5438557"/>
            <a:ext cx="1012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Caccamo</a:t>
            </a:r>
            <a:r>
              <a:rPr lang="en-US" dirty="0"/>
              <a:t> et al., Health Risks of Hypovitaminosis D: A Review of New Molecular Insights, </a:t>
            </a:r>
            <a:r>
              <a:rPr lang="de-DE" dirty="0" err="1"/>
              <a:t>Int</a:t>
            </a:r>
            <a:r>
              <a:rPr lang="de-DE" dirty="0"/>
              <a:t> J Mol </a:t>
            </a:r>
            <a:r>
              <a:rPr lang="de-DE" dirty="0" err="1"/>
              <a:t>Sci</a:t>
            </a:r>
            <a:r>
              <a:rPr lang="de-DE" dirty="0"/>
              <a:t>., 2018, 17;19(3). </a:t>
            </a:r>
            <a:r>
              <a:rPr lang="de-DE" dirty="0" err="1"/>
              <a:t>pii</a:t>
            </a:r>
            <a:r>
              <a:rPr lang="de-DE" dirty="0"/>
              <a:t>: E892</a:t>
            </a:r>
          </a:p>
          <a:p>
            <a:r>
              <a:rPr lang="de-DE" dirty="0"/>
              <a:t>Mikkelsen et al., </a:t>
            </a:r>
            <a:r>
              <a:rPr lang="en-US" dirty="0"/>
              <a:t>The Effects of Vitamin B in Depression, </a:t>
            </a:r>
            <a:r>
              <a:rPr lang="en-US" dirty="0" err="1"/>
              <a:t>Curr</a:t>
            </a:r>
            <a:r>
              <a:rPr lang="en-US" dirty="0"/>
              <a:t> Med Chem. 2016, 23(38): 4317-4337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94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Diagnose der depressiven Episode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3111" y="1648321"/>
            <a:ext cx="10501123" cy="381564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Orientierung durch „2 Fragen Test“ :</a:t>
            </a:r>
          </a:p>
          <a:p>
            <a:pPr algn="l" eaLnBrk="1" hangingPunct="1">
              <a:lnSpc>
                <a:spcPct val="100000"/>
              </a:lnSpc>
            </a:pPr>
            <a:endParaRPr lang="de-DE" altLang="de-DE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Fühlten Sie sich im letzten Monat häufig niedergeschlagen, traurig, bedrückt oder hoffnungslos?</a:t>
            </a:r>
          </a:p>
          <a:p>
            <a:pPr algn="l"/>
            <a:endParaRPr lang="de-DE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Hatten Sie im letzten Monat deutlich weniger Lust und Freude an Dingen, die Sie sonst gerne tun?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000" dirty="0"/>
          </a:p>
          <a:p>
            <a:pPr lvl="1" algn="l"/>
            <a:r>
              <a:rPr lang="de-DE" sz="2800" dirty="0"/>
              <a:t>→ Sensitivität 95 %, Spezifität 54% für eine positive Diagnose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2800" dirty="0"/>
              <a:t> 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24660D68-2082-4B1E-99E8-C13E6D170AAD}"/>
              </a:ext>
            </a:extLst>
          </p:cNvPr>
          <p:cNvSpPr txBox="1"/>
          <p:nvPr/>
        </p:nvSpPr>
        <p:spPr>
          <a:xfrm>
            <a:off x="1310737" y="5683528"/>
            <a:ext cx="93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Whooley</a:t>
            </a:r>
            <a:r>
              <a:rPr lang="de-DE" dirty="0"/>
              <a:t> et al., Case-</a:t>
            </a:r>
            <a:r>
              <a:rPr lang="de-DE" dirty="0" err="1"/>
              <a:t>Finding</a:t>
            </a:r>
            <a:r>
              <a:rPr lang="de-DE" dirty="0"/>
              <a:t> Instruments </a:t>
            </a:r>
            <a:r>
              <a:rPr lang="de-DE" dirty="0" err="1"/>
              <a:t>for</a:t>
            </a:r>
            <a:r>
              <a:rPr lang="de-DE" dirty="0"/>
              <a:t> Depression, Case-</a:t>
            </a:r>
            <a:r>
              <a:rPr lang="de-DE" dirty="0" err="1"/>
              <a:t>Finding</a:t>
            </a:r>
            <a:r>
              <a:rPr lang="de-DE" dirty="0"/>
              <a:t> Instruments </a:t>
            </a:r>
            <a:r>
              <a:rPr lang="de-DE" dirty="0" err="1"/>
              <a:t>for</a:t>
            </a:r>
            <a:r>
              <a:rPr lang="de-DE" dirty="0"/>
              <a:t> Depression, </a:t>
            </a:r>
            <a:r>
              <a:rPr lang="sv-SE" dirty="0"/>
              <a:t>J Gen Intern Med, 1997,12:439–445.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76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Diagnose der depressiven Episode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38443" y="1614312"/>
            <a:ext cx="3145327" cy="286899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„Screening“ – Bögen</a:t>
            </a:r>
          </a:p>
          <a:p>
            <a:pPr eaLnBrk="1" hangingPunct="1">
              <a:lnSpc>
                <a:spcPct val="100000"/>
              </a:lnSpc>
            </a:pPr>
            <a:endParaRPr lang="de-DE" altLang="de-DE" sz="2800" dirty="0"/>
          </a:p>
          <a:p>
            <a:pPr eaLnBrk="1" hangingPunct="1">
              <a:lnSpc>
                <a:spcPct val="100000"/>
              </a:lnSpc>
            </a:pPr>
            <a:endParaRPr lang="de-DE" altLang="de-DE" sz="2800" dirty="0"/>
          </a:p>
          <a:p>
            <a:pPr algn="r" eaLnBrk="1" hangingPunct="1">
              <a:lnSpc>
                <a:spcPct val="100000"/>
              </a:lnSpc>
            </a:pPr>
            <a:r>
              <a:rPr lang="de-DE" altLang="de-DE" sz="2800" dirty="0"/>
              <a:t>PAID Bogen</a:t>
            </a:r>
          </a:p>
          <a:p>
            <a:pPr eaLnBrk="1" hangingPunct="1">
              <a:lnSpc>
                <a:spcPct val="100000"/>
              </a:lnSpc>
            </a:pPr>
            <a:endParaRPr lang="de-DE" altLang="de-DE" sz="2800" dirty="0"/>
          </a:p>
          <a:p>
            <a:pPr algn="l" eaLnBrk="1" hangingPunct="1">
              <a:lnSpc>
                <a:spcPct val="100000"/>
              </a:lnSpc>
            </a:pPr>
            <a:r>
              <a:rPr lang="de-DE" altLang="de-DE" sz="2800" dirty="0"/>
              <a:t>PHQ 9 Bogen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CA4D2C7-FD69-4879-9CC3-A6BDA998A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5" y="1614312"/>
            <a:ext cx="3742545" cy="49175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D2C41DE-430D-48AD-9308-199273689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913" y="1614312"/>
            <a:ext cx="3779321" cy="49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Folgen der Depression für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therapeutische Optionen der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10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4" y="402319"/>
            <a:ext cx="9087845" cy="1008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Folgen der Depression für den Diabetes Mellitus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972" y="1441939"/>
            <a:ext cx="10609942" cy="4566976"/>
          </a:xfrm>
        </p:spPr>
        <p:txBody>
          <a:bodyPr/>
          <a:lstStyle/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Verschlechterung der Stoffwechsellage infolge einer nachlassenden Motivation einer profunden diabetologischen Einstellung</a:t>
            </a:r>
          </a:p>
          <a:p>
            <a:pPr marL="914400" lvl="1" indent="-4572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Unregelmäßige Blutzuckerdokumentation</a:t>
            </a:r>
          </a:p>
          <a:p>
            <a:pPr marL="914400" lvl="1" indent="-4572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Reduzierte Therapietreue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Verschlechterung der Stoffwechsellage infolge einer aktivierten „Streßhormonachse“ (</a:t>
            </a:r>
            <a:r>
              <a:rPr lang="de-DE" sz="2800" dirty="0"/>
              <a:t>Hypophysen-Nebennieren-Achse)</a:t>
            </a:r>
            <a:endParaRPr lang="de-DE" altLang="de-DE" sz="2800" dirty="0"/>
          </a:p>
          <a:p>
            <a:pPr marL="914400" lvl="1" indent="-4572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Steigerung der chronischen Entzündung der Gefäße</a:t>
            </a:r>
          </a:p>
          <a:p>
            <a:pPr marL="914400" lvl="1" indent="-4572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Verstärkung der Insulinresistenz / des Metabolischen Syndroms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Steigerung der Behandlungskosten um 50-90% durch Sekundärfolgen </a:t>
            </a:r>
          </a:p>
          <a:p>
            <a:pPr marL="914400" lvl="1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/>
          </a:p>
          <a:p>
            <a:pPr marL="914400" lvl="1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400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DE6614F1-8C24-4CC7-99A2-98913E8E77BC}"/>
              </a:ext>
            </a:extLst>
          </p:cNvPr>
          <p:cNvSpPr txBox="1"/>
          <p:nvPr/>
        </p:nvSpPr>
        <p:spPr>
          <a:xfrm>
            <a:off x="943428" y="5905313"/>
            <a:ext cx="1014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Ciechanowski</a:t>
            </a:r>
            <a:r>
              <a:rPr lang="de-DE" dirty="0"/>
              <a:t> et al., Depression and </a:t>
            </a:r>
            <a:r>
              <a:rPr lang="de-DE" dirty="0" err="1"/>
              <a:t>diabetes</a:t>
            </a:r>
            <a:r>
              <a:rPr lang="de-DE" dirty="0"/>
              <a:t>: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depressive </a:t>
            </a:r>
            <a:r>
              <a:rPr lang="de-DE" dirty="0" err="1"/>
              <a:t>symptoms</a:t>
            </a:r>
            <a:r>
              <a:rPr lang="de-DE" dirty="0"/>
              <a:t> on </a:t>
            </a:r>
            <a:r>
              <a:rPr lang="de-DE" dirty="0" err="1"/>
              <a:t>adherence</a:t>
            </a:r>
            <a:r>
              <a:rPr lang="de-DE" dirty="0"/>
              <a:t>, </a:t>
            </a:r>
            <a:r>
              <a:rPr lang="de-DE" dirty="0" err="1"/>
              <a:t>function</a:t>
            </a:r>
            <a:r>
              <a:rPr lang="de-DE" dirty="0"/>
              <a:t>, and </a:t>
            </a:r>
            <a:r>
              <a:rPr lang="de-DE" dirty="0" err="1"/>
              <a:t>costs</a:t>
            </a:r>
            <a:r>
              <a:rPr lang="de-DE" dirty="0"/>
              <a:t>. Arch Intern Med. 2000 Nov 27;160(21):3278-85. </a:t>
            </a:r>
          </a:p>
        </p:txBody>
      </p:sp>
    </p:spTree>
    <p:extLst>
      <p:ext uri="{BB962C8B-B14F-4D97-AF65-F5344CB8AC3E}">
        <p14:creationId xmlns:p14="http://schemas.microsoft.com/office/powerpoint/2010/main" val="182717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4" y="402319"/>
            <a:ext cx="9087845" cy="8200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Folgen der Depression für den Diabetes Mellitus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93798" y="1270783"/>
            <a:ext cx="6411232" cy="466584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Hypothalamus-Hypophysen-Nebennieren-Achse (</a:t>
            </a:r>
            <a:r>
              <a:rPr lang="de-DE" altLang="de-DE" sz="2800" dirty="0" err="1"/>
              <a:t>engl</a:t>
            </a:r>
            <a:r>
              <a:rPr lang="de-DE" altLang="de-DE" sz="2800" dirty="0"/>
              <a:t>: HPA-Axis)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Aktivierung mit erhöhter Ausschüttung  von Kortisol beeinflußt unter anderem: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400" dirty="0"/>
              <a:t> </a:t>
            </a:r>
            <a:r>
              <a:rPr lang="de-DE" altLang="de-DE" sz="2800" dirty="0"/>
              <a:t>Hungerregulation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Einfluß auch Stoffwechsel (Glucose, Amino- und Fettsäuren)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Chronische Inflammation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Umverteilung von peripherem zu viszeralem Fett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altLang="de-DE" sz="2800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C082F12-4300-4FBF-A979-B377A12D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59" y="1359877"/>
            <a:ext cx="3821339" cy="44899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F42740D-1208-4F72-868E-888728D0BB68}"/>
              </a:ext>
            </a:extLst>
          </p:cNvPr>
          <p:cNvSpPr txBox="1"/>
          <p:nvPr/>
        </p:nvSpPr>
        <p:spPr>
          <a:xfrm>
            <a:off x="1277258" y="5937114"/>
            <a:ext cx="992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Hoogendoorn</a:t>
            </a:r>
            <a:r>
              <a:rPr lang="de-DE" dirty="0"/>
              <a:t> et al.,</a:t>
            </a:r>
            <a:r>
              <a:rPr lang="en-US" b="1" dirty="0"/>
              <a:t> </a:t>
            </a:r>
            <a:r>
              <a:rPr lang="en-US" dirty="0"/>
              <a:t>Shared Dysregulation of Homeostatic Brain-Body Pathways in Depression and Type 2 Diabetes</a:t>
            </a:r>
            <a:r>
              <a:rPr lang="de-DE" dirty="0"/>
              <a:t>, </a:t>
            </a:r>
            <a:r>
              <a:rPr lang="en-US" dirty="0" err="1"/>
              <a:t>Curr</a:t>
            </a:r>
            <a:r>
              <a:rPr lang="en-US" dirty="0"/>
              <a:t> Diab Rep., 2017 Aug 16, 17(10): 90.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75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613" y="433388"/>
            <a:ext cx="8937625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3600" b="1" dirty="0"/>
              <a:t>Folgen der Depression für den Diabetes Mellitus</a:t>
            </a:r>
            <a:endParaRPr lang="de-DE" altLang="de-DE" sz="3600" dirty="0">
              <a:latin typeface="+mn-lt"/>
            </a:endParaRPr>
          </a:p>
        </p:txBody>
      </p:sp>
      <p:sp>
        <p:nvSpPr>
          <p:cNvPr id="30723" name="Untertitel 2">
            <a:extLst>
              <a:ext uri="{FF2B5EF4-FFF2-40B4-BE49-F238E27FC236}">
                <a16:creationId xmlns="" xmlns:a16="http://schemas.microsoft.com/office/drawing/2014/main" id="{AF120343-0D03-4EC9-BFDA-5EB59D37D8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7364" y="5386388"/>
            <a:ext cx="11171236" cy="896937"/>
          </a:xfrm>
        </p:spPr>
        <p:txBody>
          <a:bodyPr/>
          <a:lstStyle/>
          <a:p>
            <a:pPr eaLnBrk="1" hangingPunct="1"/>
            <a:r>
              <a:rPr lang="de-DE" altLang="de-DE" sz="2800" dirty="0"/>
              <a:t>Sowohl eine Fettleber als auch eine Fettvermehrung in der Bauchhöhle fördern eine Insulinresistenz und begünstigen einen erhöhten Insulinbedarf</a:t>
            </a:r>
          </a:p>
        </p:txBody>
      </p:sp>
      <p:pic>
        <p:nvPicPr>
          <p:cNvPr id="30724" name="Grafik 8">
            <a:extLst>
              <a:ext uri="{FF2B5EF4-FFF2-40B4-BE49-F238E27FC236}">
                <a16:creationId xmlns="" xmlns:a16="http://schemas.microsoft.com/office/drawing/2014/main" id="{D0F7023C-4B61-4A18-B673-4D61B35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feld 10">
            <a:extLst>
              <a:ext uri="{FF2B5EF4-FFF2-40B4-BE49-F238E27FC236}">
                <a16:creationId xmlns="" xmlns:a16="http://schemas.microsoft.com/office/drawing/2014/main" id="{388D8622-D618-4BA3-8269-5E795349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231900"/>
            <a:ext cx="954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/>
              <a:t>Metabolische  Faktoren – Fettgewebe und Fettleber</a:t>
            </a:r>
          </a:p>
        </p:txBody>
      </p:sp>
      <p:pic>
        <p:nvPicPr>
          <p:cNvPr id="30726" name="Grafik 2">
            <a:extLst>
              <a:ext uri="{FF2B5EF4-FFF2-40B4-BE49-F238E27FC236}">
                <a16:creationId xmlns="" xmlns:a16="http://schemas.microsoft.com/office/drawing/2014/main" id="{80039206-6BE8-43B8-96DB-9631E507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68488"/>
            <a:ext cx="422751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Grafik 4">
            <a:extLst>
              <a:ext uri="{FF2B5EF4-FFF2-40B4-BE49-F238E27FC236}">
                <a16:creationId xmlns="" xmlns:a16="http://schemas.microsoft.com/office/drawing/2014/main" id="{367FBA46-3ED0-4FE3-9C7F-A1908E6F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860550"/>
            <a:ext cx="79343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hteck 5">
            <a:extLst>
              <a:ext uri="{FF2B5EF4-FFF2-40B4-BE49-F238E27FC236}">
                <a16:creationId xmlns="" xmlns:a16="http://schemas.microsoft.com/office/drawing/2014/main" id="{9428640F-8EFD-4B37-B581-44DC9E51F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4976813"/>
            <a:ext cx="664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bg1"/>
                </a:solidFill>
              </a:rPr>
              <a:t>© Klinik für Diagnostische und Interventionelle Radiologie Universitätsklinikum Leipzig</a:t>
            </a:r>
          </a:p>
        </p:txBody>
      </p:sp>
      <p:sp>
        <p:nvSpPr>
          <p:cNvPr id="30729" name="Textfeld 6">
            <a:extLst>
              <a:ext uri="{FF2B5EF4-FFF2-40B4-BE49-F238E27FC236}">
                <a16:creationId xmlns="" xmlns:a16="http://schemas.microsoft.com/office/drawing/2014/main" id="{5F2669B5-2CCB-49BE-BB24-83FE74B32AC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43075" y="1868488"/>
            <a:ext cx="244475" cy="496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189835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4" y="402319"/>
            <a:ext cx="9087845" cy="8200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b="1" dirty="0"/>
              <a:t>Folgen der Depression für den Diabetes Mellitus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93798" y="1253445"/>
            <a:ext cx="6643003" cy="5202236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de-DE" altLang="de-DE" sz="2800" dirty="0"/>
              <a:t>    Wechselbeziehung zwischen Diabetes 		   Mellitus und der Depression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Beiden Erkrankungen ist eigen ein/e</a:t>
            </a:r>
          </a:p>
          <a:p>
            <a:pPr marL="812800" lvl="1" indent="-3556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erhöhter Kortisolstoffwechsel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erhöhte Insulinresistenz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je nach antidepressiver Substanzklasse nachfolgende Gewichtszunahme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altLang="de-DE" sz="2800" dirty="0"/>
              <a:t>Regelkreis mit dem limbischen System (Hippocampus, emotionales Erleben) und der Hypophysen-Hypothalamus-Nebennieren-Achse</a:t>
            </a:r>
          </a:p>
          <a:p>
            <a:pPr marL="800100" lvl="1" indent="-342900" algn="l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de-DE" altLang="de-DE" sz="2800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F42740D-1208-4F72-868E-888728D0BB68}"/>
              </a:ext>
            </a:extLst>
          </p:cNvPr>
          <p:cNvSpPr txBox="1"/>
          <p:nvPr/>
        </p:nvSpPr>
        <p:spPr>
          <a:xfrm>
            <a:off x="755199" y="4931851"/>
            <a:ext cx="420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Semenkovich</a:t>
            </a:r>
            <a:r>
              <a:rPr lang="de-DE" dirty="0"/>
              <a:t> et al.,</a:t>
            </a:r>
            <a:r>
              <a:rPr lang="en-US" b="1" dirty="0"/>
              <a:t> </a:t>
            </a:r>
            <a:r>
              <a:rPr lang="en-US" dirty="0"/>
              <a:t>Depression in Type 2 Diabetes mellitus: Prevalence, Impact and Treatment</a:t>
            </a:r>
            <a:r>
              <a:rPr lang="de-DE" dirty="0"/>
              <a:t>, Drugs, 2015 Apr; 75(6): 577-87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B469B71-24E8-4DF1-8D5D-5B03BCEF6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9" y="2242485"/>
            <a:ext cx="4038600" cy="25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6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79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Einführung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993D4320-0782-48C5-843F-747CEF5E8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5" y="1231900"/>
            <a:ext cx="10571163" cy="5229225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800" dirty="0"/>
              <a:t>Der Begriff „Diabetes mellitus“ ist eine Zusammensetzung aus 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/>
              <a:t>dem Altgriechischen „Diabetes“ - </a:t>
            </a:r>
            <a:r>
              <a:rPr lang="el-GR" sz="2800" dirty="0"/>
              <a:t>διαβαίνειν </a:t>
            </a:r>
            <a:r>
              <a:rPr lang="de-DE" sz="2800" dirty="0"/>
              <a:t>(sprich: </a:t>
            </a:r>
            <a:r>
              <a:rPr lang="de-DE" sz="2800" dirty="0" err="1"/>
              <a:t>diabeinein</a:t>
            </a:r>
            <a:r>
              <a:rPr lang="de-DE" sz="2800" dirty="0"/>
              <a:t>) - gleichbedeutend mit „hindurchfließen“ und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800" dirty="0"/>
              <a:t>dem Lateinischen „mellitus“ - gleichbedeutend mit „allerliebst, lieblich, zuckersüß“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800" dirty="0"/>
              <a:t>Im Alltag resultiert unbehandelt eine dauerhafte Erhöhung der Blutzuckerwerte oberhalb der Normgrenze, die auch ohne Beschwerden einhergehen kann und häufig zu Folgeschäden führt</a:t>
            </a:r>
          </a:p>
        </p:txBody>
      </p:sp>
      <p:pic>
        <p:nvPicPr>
          <p:cNvPr id="6148" name="Grafik 8">
            <a:extLst>
              <a:ext uri="{FF2B5EF4-FFF2-40B4-BE49-F238E27FC236}">
                <a16:creationId xmlns="" xmlns:a16="http://schemas.microsoft.com/office/drawing/2014/main" id="{487BA97F-2913-4CBC-8ED6-65B692CE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Folgen der Depression für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therapeutische Optionen der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437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9"/>
            <a:ext cx="8577943" cy="9509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dirty="0">
                <a:latin typeface="+mn-lt"/>
              </a:rPr>
              <a:t>therapeutische Optionen der Depression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0553" y="1406588"/>
            <a:ext cx="9332686" cy="396184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Medikamentöse Therapie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Eine medikamentöse antidepressive Therapie kann ab einer mittelgradigen depressiven Episode erwogen werden, eine schwergradige sollte einer Medikation zugeführt werden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In erster Linie können Serotonin-Wiederaufnahme-Hemmer (SSRI) zum Einsatz kommen (z.B. Sertralin, Citalopram)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Unter SSRI sollte eine Blutzuckerkontrolle erfolgen, um ggf. eine vermehrte Neigung zu Hypoglykämien zu erfassen</a:t>
            </a:r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EBF157C-DAAA-42E6-9CC4-BC1AA0AD1ECB}"/>
              </a:ext>
            </a:extLst>
          </p:cNvPr>
          <p:cNvSpPr txBox="1"/>
          <p:nvPr/>
        </p:nvSpPr>
        <p:spPr>
          <a:xfrm>
            <a:off x="1370553" y="5390713"/>
            <a:ext cx="933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Roopan et al., Use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antidepressants</a:t>
            </a:r>
            <a:r>
              <a:rPr lang="de-DE" dirty="0"/>
              <a:t> in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depression</a:t>
            </a:r>
            <a:r>
              <a:rPr lang="de-DE" dirty="0"/>
              <a:t> and </a:t>
            </a:r>
            <a:r>
              <a:rPr lang="de-DE" dirty="0" err="1"/>
              <a:t>comorbid</a:t>
            </a:r>
            <a:r>
              <a:rPr lang="de-DE" dirty="0"/>
              <a:t> </a:t>
            </a:r>
            <a:r>
              <a:rPr lang="de-DE" dirty="0" err="1"/>
              <a:t>diabetes</a:t>
            </a:r>
            <a:r>
              <a:rPr lang="de-DE" dirty="0"/>
              <a:t> mellitus: a </a:t>
            </a:r>
            <a:r>
              <a:rPr lang="de-DE" dirty="0" err="1"/>
              <a:t>systematic</a:t>
            </a:r>
            <a:r>
              <a:rPr lang="de-DE" dirty="0"/>
              <a:t> review, Acta </a:t>
            </a:r>
            <a:r>
              <a:rPr lang="de-DE" dirty="0" err="1"/>
              <a:t>Neuropsychiatrica</a:t>
            </a:r>
            <a:r>
              <a:rPr lang="de-DE" dirty="0"/>
              <a:t>, June 2017, </a:t>
            </a:r>
            <a:r>
              <a:rPr lang="en-US" dirty="0"/>
              <a:t>Volume 29 (3): 127-139</a:t>
            </a:r>
          </a:p>
          <a:p>
            <a:r>
              <a:rPr lang="de-DE" dirty="0" err="1"/>
              <a:t>Derijks</a:t>
            </a:r>
            <a:r>
              <a:rPr lang="de-DE" dirty="0"/>
              <a:t> et al., </a:t>
            </a:r>
            <a:r>
              <a:rPr lang="en-US" dirty="0"/>
              <a:t>The association between antidepressant use and </a:t>
            </a:r>
            <a:r>
              <a:rPr lang="en-US" dirty="0" err="1"/>
              <a:t>hypoglycaemia</a:t>
            </a:r>
            <a:r>
              <a:rPr lang="en-US" dirty="0"/>
              <a:t> in diabetic patients: a nested case-control study, </a:t>
            </a:r>
            <a:r>
              <a:rPr lang="de-DE" dirty="0" err="1"/>
              <a:t>Pharmacoepidemiol</a:t>
            </a:r>
            <a:r>
              <a:rPr lang="de-DE" dirty="0"/>
              <a:t> Drug </a:t>
            </a:r>
            <a:r>
              <a:rPr lang="de-DE" dirty="0" err="1"/>
              <a:t>Saf</a:t>
            </a:r>
            <a:r>
              <a:rPr lang="de-DE" dirty="0"/>
              <a:t>., 2008 Apr; 17(4): 336-44</a:t>
            </a:r>
          </a:p>
        </p:txBody>
      </p:sp>
    </p:spTree>
    <p:extLst>
      <p:ext uri="{BB962C8B-B14F-4D97-AF65-F5344CB8AC3E}">
        <p14:creationId xmlns:p14="http://schemas.microsoft.com/office/powerpoint/2010/main" val="243505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9"/>
            <a:ext cx="8592457" cy="9509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dirty="0">
                <a:latin typeface="+mn-lt"/>
              </a:rPr>
              <a:t>therapeutische Optionen der Depression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0057" y="1384307"/>
            <a:ext cx="10551886" cy="43637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2800" dirty="0"/>
              <a:t>Psychotherapie &amp; ergänzende Maßnahmen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Psychoanalytische Verfahren: wesensanalytische Aufarbeitung der Lebenshistorie mit dem Ziel, auslösende Ereignisse herauszuarbeiten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Verhaltenstherapeutische  Verfahren: Umkonditionierung und Ermunterung zu verändertem Verhalten mit dem Ziel einer verbesserten Lebensqualität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Ergänzende Maßnahmen: </a:t>
            </a:r>
            <a:r>
              <a:rPr lang="de-DE" sz="2800" dirty="0"/>
              <a:t>Lichttherapie, Wachtherapie, Ergotherapie Bewegungstherapie, oder / und künstlerische Therapien</a:t>
            </a:r>
            <a:endParaRPr lang="de-DE" altLang="de-DE" sz="2800" dirty="0"/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EBF157C-DAAA-42E6-9CC4-BC1AA0AD1ECB}"/>
              </a:ext>
            </a:extLst>
          </p:cNvPr>
          <p:cNvSpPr txBox="1"/>
          <p:nvPr/>
        </p:nvSpPr>
        <p:spPr>
          <a:xfrm>
            <a:off x="1262743" y="5748098"/>
            <a:ext cx="928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www.patienten-information.de/patientenleitlinien/patientenleitlinien-nvl/depression</a:t>
            </a:r>
          </a:p>
        </p:txBody>
      </p:sp>
    </p:spTree>
    <p:extLst>
      <p:ext uri="{BB962C8B-B14F-4D97-AF65-F5344CB8AC3E}">
        <p14:creationId xmlns:p14="http://schemas.microsoft.com/office/powerpoint/2010/main" val="358870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9"/>
            <a:ext cx="8577943" cy="9509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4000" dirty="0">
                <a:latin typeface="+mn-lt"/>
              </a:rPr>
              <a:t>therapeutische Optionen der Depression</a:t>
            </a:r>
            <a:endParaRPr lang="de-DE" sz="4000" dirty="0">
              <a:latin typeface="+mn-lt"/>
            </a:endParaRP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80114" y="1533296"/>
            <a:ext cx="7433462" cy="4577218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de-DE" altLang="de-DE" sz="2800" dirty="0"/>
              <a:t>      Yoga als unterstützende Therapie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Entlastender Einfluß auf Angst und Streß, Reduktion des Ausmaßes depressiver Episode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Aktivierung des Parasympathikus 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Einfluß auf die Hypothalamus-Hypophysen-Nebennierenrinden-Achse („</a:t>
            </a:r>
            <a:r>
              <a:rPr lang="de-DE" sz="2800" dirty="0" err="1"/>
              <a:t>Streßachse</a:t>
            </a:r>
            <a:r>
              <a:rPr lang="de-DE" sz="2800" dirty="0"/>
              <a:t>“)</a:t>
            </a:r>
            <a:endParaRPr lang="de-DE" altLang="de-DE" sz="2800" dirty="0"/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Verbesserung der Insulinempfindlichkeit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ggf. in Analogie auch Tai Chi, Qigong and Meditation (bestehende Literaturhinweise)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0E8FC20-1BE5-4E55-A688-457FD1C8E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24" y="1584097"/>
            <a:ext cx="3463213" cy="40150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EBF157C-DAAA-42E6-9CC4-BC1AA0AD1ECB}"/>
              </a:ext>
            </a:extLst>
          </p:cNvPr>
          <p:cNvSpPr txBox="1"/>
          <p:nvPr/>
        </p:nvSpPr>
        <p:spPr>
          <a:xfrm>
            <a:off x="551544" y="5748098"/>
            <a:ext cx="1106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Singh et al., </a:t>
            </a:r>
            <a:r>
              <a:rPr lang="en-US" dirty="0" err="1"/>
              <a:t>Anc</a:t>
            </a:r>
            <a:r>
              <a:rPr lang="en-US" dirty="0"/>
              <a:t> Sci Life, 2015, 35(1):12-7</a:t>
            </a:r>
          </a:p>
          <a:p>
            <a:r>
              <a:rPr lang="en-US" dirty="0"/>
              <a:t>Joel et al, The Metabolic Syndrome &amp; Mind-Body Therapies: A Systematic Review, </a:t>
            </a:r>
            <a:r>
              <a:rPr lang="de-DE" dirty="0"/>
              <a:t>J </a:t>
            </a:r>
            <a:r>
              <a:rPr lang="de-DE" dirty="0" err="1"/>
              <a:t>Nutr</a:t>
            </a:r>
            <a:r>
              <a:rPr lang="de-DE" dirty="0"/>
              <a:t> </a:t>
            </a:r>
            <a:r>
              <a:rPr lang="de-DE" dirty="0" err="1"/>
              <a:t>Metab</a:t>
            </a:r>
            <a:r>
              <a:rPr lang="de-DE" dirty="0"/>
              <a:t>., 2011; 2011: 276419</a:t>
            </a:r>
          </a:p>
        </p:txBody>
      </p:sp>
    </p:spTree>
    <p:extLst>
      <p:ext uri="{BB962C8B-B14F-4D97-AF65-F5344CB8AC3E}">
        <p14:creationId xmlns:p14="http://schemas.microsoft.com/office/powerpoint/2010/main" val="254981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Folgen der Depression für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therapeutische Optionen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52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788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Zusammenfassung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20799" y="1222375"/>
            <a:ext cx="9884229" cy="5381625"/>
          </a:xfrm>
        </p:spPr>
        <p:txBody>
          <a:bodyPr/>
          <a:lstStyle/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Die Depression tritt in der Folge eines Diabetes Mellitus viel häufiger auf als bei diabetisch nicht Erkrankten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Die Manifestation der Depression ist häufiger als diejenige anderer diabetischer Folgekomplikationen </a:t>
            </a:r>
            <a:r>
              <a:rPr lang="de-DE" altLang="de-DE" sz="2800"/>
              <a:t>wie diejenige der diabetischen </a:t>
            </a:r>
            <a:r>
              <a:rPr lang="de-DE" altLang="de-DE" sz="2800" dirty="0"/>
              <a:t>Nephropathie oder Retinopathie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Ein Zusammenhang mit der </a:t>
            </a:r>
            <a:r>
              <a:rPr lang="de-DE" sz="2800" dirty="0"/>
              <a:t>Hypothalamus-Hypophysen-Nebennierenrinden-Achse („</a:t>
            </a:r>
            <a:r>
              <a:rPr lang="de-DE" sz="2800" dirty="0" err="1"/>
              <a:t>Streßachse</a:t>
            </a:r>
            <a:r>
              <a:rPr lang="de-DE" sz="2800" dirty="0"/>
              <a:t>“) ist nachgewiesen, eine nachteilige Stoffwechsellage ist assoziiert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In Abhängigkeit des Ausmaßes ist eine psychotherapeutische und / oder medikamentöse Intervention erforderlich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800" dirty="0"/>
              <a:t>Entspannungstechniken wie Yoga können sich positiv auswirken</a:t>
            </a:r>
          </a:p>
          <a:p>
            <a:pPr marL="457200" indent="-457200" algn="l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eaLnBrk="1" hangingPunct="1">
              <a:lnSpc>
                <a:spcPct val="100000"/>
              </a:lnSpc>
            </a:pPr>
            <a:endParaRPr lang="de-DE" altLang="de-DE" sz="2800" b="1" dirty="0"/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603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23" y="1222375"/>
            <a:ext cx="11500339" cy="46039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Vielen Dank für Ihr Kommen &amp; Ihre Aufmerksamkeit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/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/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/>
            </a:r>
            <a:br>
              <a:rPr lang="de-DE" sz="4000" dirty="0">
                <a:latin typeface="+mn-lt"/>
              </a:rPr>
            </a:br>
            <a:r>
              <a:rPr lang="de-DE" sz="2800" dirty="0">
                <a:latin typeface="+mn-lt"/>
              </a:rPr>
              <a:t>Kontakt für Bezug der Quellartikel: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/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info@diabetes-dreieich.de</a:t>
            </a:r>
          </a:p>
        </p:txBody>
      </p:sp>
      <p:pic>
        <p:nvPicPr>
          <p:cNvPr id="59395" name="Grafik 8">
            <a:extLst>
              <a:ext uri="{FF2B5EF4-FFF2-40B4-BE49-F238E27FC236}">
                <a16:creationId xmlns="" xmlns:a16="http://schemas.microsoft.com/office/drawing/2014/main" id="{1427DA5A-5BFF-4741-A71F-9FFFFE89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788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/>
              <a:t>Formen des Diabetes Mellitus</a:t>
            </a:r>
            <a:endParaRPr lang="de-DE" sz="4000" dirty="0"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993D4320-0782-48C5-843F-747CEF5E8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963" y="1103086"/>
            <a:ext cx="10537825" cy="5614237"/>
          </a:xfrm>
        </p:spPr>
        <p:txBody>
          <a:bodyPr rtlCol="0">
            <a:noAutofit/>
          </a:bodyPr>
          <a:lstStyle/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Diabetes Mellitus Typ 1: </a:t>
            </a:r>
            <a:r>
              <a:rPr lang="de-DE" altLang="de-DE" dirty="0"/>
              <a:t>Autoimmundiabetes, Insulinmangel (Verlust der Inselzellen durch Autoantikörper), Sonderform: LADA</a:t>
            </a:r>
            <a:r>
              <a:rPr lang="de-DE" dirty="0"/>
              <a:t> (</a:t>
            </a:r>
            <a:r>
              <a:rPr lang="de-DE" b="1" dirty="0"/>
              <a:t>L</a:t>
            </a:r>
            <a:r>
              <a:rPr lang="de-DE" dirty="0"/>
              <a:t>atent </a:t>
            </a:r>
            <a:r>
              <a:rPr lang="de-DE" b="1" dirty="0"/>
              <a:t>A</a:t>
            </a:r>
            <a:r>
              <a:rPr lang="de-DE" dirty="0"/>
              <a:t>utoimmune </a:t>
            </a:r>
            <a:r>
              <a:rPr lang="de-DE" b="1" dirty="0"/>
              <a:t>D</a:t>
            </a:r>
            <a:r>
              <a:rPr lang="de-DE" dirty="0"/>
              <a:t>iabetes in </a:t>
            </a:r>
            <a:r>
              <a:rPr lang="de-DE" b="1" dirty="0" err="1"/>
              <a:t>A</a:t>
            </a:r>
            <a:r>
              <a:rPr lang="de-DE" dirty="0" err="1"/>
              <a:t>dults</a:t>
            </a:r>
            <a:r>
              <a:rPr lang="de-DE" dirty="0"/>
              <a:t>) 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Diabetes Mellitus Typ 2: </a:t>
            </a:r>
            <a:r>
              <a:rPr lang="de-DE" altLang="de-DE" dirty="0"/>
              <a:t>Verlust der Insulinwirkung, initial Überschuß an Insulin (Endstrecke: Untergang der Inselzellen mit Erschöpfung der Insulinantwort möglich), häufig assoziiert ist eine genetische Prädisposition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Diabetes Mellitus Typ 3: </a:t>
            </a:r>
            <a:r>
              <a:rPr lang="de-DE" altLang="de-DE" dirty="0"/>
              <a:t>sonstige Formen (z.B. sich manifestierende Gendefekte der Betazelle, Medikamente, Krankheit oder Operation der Bauchspeicheldrüse)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/>
              <a:t>Diabetes Mellitus Typ 4: Schwangerschaftsdiabetes</a:t>
            </a:r>
          </a:p>
        </p:txBody>
      </p:sp>
      <p:pic>
        <p:nvPicPr>
          <p:cNvPr id="36868" name="Grafik 8">
            <a:extLst>
              <a:ext uri="{FF2B5EF4-FFF2-40B4-BE49-F238E27FC236}">
                <a16:creationId xmlns="" xmlns:a16="http://schemas.microsoft.com/office/drawing/2014/main" id="{09F5E204-D373-4E57-B6DA-B564B2D0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16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1008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latin typeface="+mn-lt"/>
              </a:rPr>
              <a:t>Vortragsübersicht</a:t>
            </a:r>
          </a:p>
        </p:txBody>
      </p:sp>
      <p:sp>
        <p:nvSpPr>
          <p:cNvPr id="8195" name="Untertitel 2">
            <a:extLst>
              <a:ext uri="{FF2B5EF4-FFF2-40B4-BE49-F238E27FC236}">
                <a16:creationId xmlns="" xmlns:a16="http://schemas.microsoft.com/office/drawing/2014/main" id="{9B43202E-DE0C-4AD3-BB47-1B6E0C6E0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81175"/>
            <a:ext cx="9144000" cy="4405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Einführung mit Klassifikation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b="1" dirty="0"/>
              <a:t>interkulturelle Bedeutung des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Häufigkeit diabetisch assoziierter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Diagnose der depressiven Episode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Auswirkung der Depression für den Diabetes Mellitus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therapeutische Optionen der Depression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de-DE" sz="2800" dirty="0"/>
              <a:t>Zusammenfassung</a:t>
            </a:r>
          </a:p>
          <a:p>
            <a:pPr eaLnBrk="1" hangingPunct="1"/>
            <a:endParaRPr lang="de-DE" altLang="de-DE" dirty="0"/>
          </a:p>
        </p:txBody>
      </p:sp>
      <p:pic>
        <p:nvPicPr>
          <p:cNvPr id="8196" name="Grafik 8">
            <a:extLst>
              <a:ext uri="{FF2B5EF4-FFF2-40B4-BE49-F238E27FC236}">
                <a16:creationId xmlns="" xmlns:a16="http://schemas.microsoft.com/office/drawing/2014/main" id="{7D6AAF03-A0D1-4399-904A-9A3230F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59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4000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</a:t>
            </a:r>
          </a:p>
        </p:txBody>
      </p:sp>
      <p:sp>
        <p:nvSpPr>
          <p:cNvPr id="10243" name="Untertitel 2">
            <a:extLst>
              <a:ext uri="{FF2B5EF4-FFF2-40B4-BE49-F238E27FC236}">
                <a16:creationId xmlns="" xmlns:a16="http://schemas.microsoft.com/office/drawing/2014/main" id="{A396853F-5BD5-432B-AA4E-4942C37509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1231900"/>
            <a:ext cx="9753600" cy="49545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2800" dirty="0"/>
              <a:t>Weltweites Vorkommen des Diabetes Mellitus</a:t>
            </a: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800" dirty="0"/>
              <a:t>Der Diabetes Mellitus ist eine weltumspannende Erkrankung mit regional unterschiedlicher Manifestationsrate</a:t>
            </a: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800" dirty="0"/>
              <a:t>Die Behandlung soll zur Vermeidung von Folgeerkrankungen führen, die mit hohen Kosten für die Gesellschaft einhergehen</a:t>
            </a: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800" dirty="0"/>
              <a:t>Eine große Herausforderung ist die zunehmende Häufigkeit der Neuerkrankungen</a:t>
            </a:r>
          </a:p>
          <a:p>
            <a:pPr eaLnBrk="1" hangingPunct="1">
              <a:lnSpc>
                <a:spcPct val="150000"/>
              </a:lnSpc>
              <a:defRPr/>
            </a:pPr>
            <a:endParaRPr lang="de-DE" altLang="de-DE" sz="2800" dirty="0"/>
          </a:p>
        </p:txBody>
      </p:sp>
      <p:pic>
        <p:nvPicPr>
          <p:cNvPr id="10244" name="Grafik 8">
            <a:extLst>
              <a:ext uri="{FF2B5EF4-FFF2-40B4-BE49-F238E27FC236}">
                <a16:creationId xmlns="" xmlns:a16="http://schemas.microsoft.com/office/drawing/2014/main" id="{D740FE39-AF51-484F-A8F9-6E7B1DEA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485188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sp>
        <p:nvSpPr>
          <p:cNvPr id="12291" name="Untertitel 2">
            <a:extLst>
              <a:ext uri="{FF2B5EF4-FFF2-40B4-BE49-F238E27FC236}">
                <a16:creationId xmlns="" xmlns:a16="http://schemas.microsoft.com/office/drawing/2014/main" id="{85AE5265-E2A2-4074-9CF6-96776DF73D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222375"/>
            <a:ext cx="9144000" cy="4964113"/>
          </a:xfrm>
        </p:spPr>
        <p:txBody>
          <a:bodyPr/>
          <a:lstStyle/>
          <a:p>
            <a:pPr eaLnBrk="1" hangingPunct="1"/>
            <a:r>
              <a:rPr lang="de-DE" altLang="de-DE" sz="2800"/>
              <a:t>Weltweites Vorkommen des Diabetes Mellitus</a:t>
            </a:r>
          </a:p>
        </p:txBody>
      </p:sp>
      <p:pic>
        <p:nvPicPr>
          <p:cNvPr id="12292" name="Grafik 8">
            <a:extLst>
              <a:ext uri="{FF2B5EF4-FFF2-40B4-BE49-F238E27FC236}">
                <a16:creationId xmlns="" xmlns:a16="http://schemas.microsoft.com/office/drawing/2014/main" id="{0AC1B038-CEBE-4958-A244-9AD249DF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Grafik 4">
            <a:extLst>
              <a:ext uri="{FF2B5EF4-FFF2-40B4-BE49-F238E27FC236}">
                <a16:creationId xmlns="" xmlns:a16="http://schemas.microsoft.com/office/drawing/2014/main" id="{0845F74E-C73A-40A3-B6E2-8D89AE06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758950"/>
            <a:ext cx="91757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feld 5">
            <a:extLst>
              <a:ext uri="{FF2B5EF4-FFF2-40B4-BE49-F238E27FC236}">
                <a16:creationId xmlns="" xmlns:a16="http://schemas.microsoft.com/office/drawing/2014/main" id="{B6250B04-8904-47A2-B6A8-7A73B3E28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5711825"/>
            <a:ext cx="781526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400"/>
              <a:t>Vorkommen des Diabetes in Prozentangaben der Bevölkerung</a:t>
            </a:r>
          </a:p>
          <a:p>
            <a:r>
              <a:rPr lang="de-DE" altLang="de-DE" sz="2400"/>
              <a:t>Quelle: IDF Diabetes Atlas, 6. Edition 2013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485188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pic>
        <p:nvPicPr>
          <p:cNvPr id="14339" name="Grafik 8">
            <a:extLst>
              <a:ext uri="{FF2B5EF4-FFF2-40B4-BE49-F238E27FC236}">
                <a16:creationId xmlns="" xmlns:a16="http://schemas.microsoft.com/office/drawing/2014/main" id="{931D43CE-DF7D-48ED-9DB7-36F71603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Untertitel 2">
            <a:extLst>
              <a:ext uri="{FF2B5EF4-FFF2-40B4-BE49-F238E27FC236}">
                <a16:creationId xmlns="" xmlns:a16="http://schemas.microsoft.com/office/drawing/2014/main" id="{33A0E50F-C306-4CDA-B741-D33A2615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36675"/>
            <a:ext cx="105854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/>
              <a:t>Vorkommen des Diabetes Mellitus in der Bundesrepublik Deutschland</a:t>
            </a:r>
          </a:p>
        </p:txBody>
      </p:sp>
      <p:pic>
        <p:nvPicPr>
          <p:cNvPr id="14341" name="Grafik 5" descr="Ein Bild, das Text, Karte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D8621752-7322-4D55-86F2-486DF2FC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866900"/>
            <a:ext cx="535146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feld 2">
            <a:extLst>
              <a:ext uri="{FF2B5EF4-FFF2-40B4-BE49-F238E27FC236}">
                <a16:creationId xmlns="" xmlns:a16="http://schemas.microsoft.com/office/drawing/2014/main" id="{CBB54356-58D9-4AF0-90F0-6BFE279D7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4724400"/>
            <a:ext cx="4041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400"/>
              <a:t>Quelle: Zentralinstitut für die kassenärztliche Versorgung in Deutschland | Typ-2-Diabetes,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B174805-2FC5-418B-9985-1B623EFE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8485188" cy="7985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4000" dirty="0">
                <a:latin typeface="+mn-lt"/>
              </a:rPr>
              <a:t>interkulturelle Bedeutung des Diabetes</a:t>
            </a:r>
          </a:p>
        </p:txBody>
      </p:sp>
      <p:sp>
        <p:nvSpPr>
          <p:cNvPr id="16387" name="Untertitel 2">
            <a:extLst>
              <a:ext uri="{FF2B5EF4-FFF2-40B4-BE49-F238E27FC236}">
                <a16:creationId xmlns="" xmlns:a16="http://schemas.microsoft.com/office/drawing/2014/main" id="{DDDBC666-2D0F-4BE4-A515-CDD2578184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0588" y="1427163"/>
            <a:ext cx="10587037" cy="4759325"/>
          </a:xfrm>
        </p:spPr>
        <p:txBody>
          <a:bodyPr/>
          <a:lstStyle/>
          <a:p>
            <a:pPr eaLnBrk="1" hangingPunct="1"/>
            <a:r>
              <a:rPr lang="de-DE" altLang="de-DE" sz="2800"/>
              <a:t>Vorkommen des Diabetes Mellitus in der Bundesrepublik Deutschland</a:t>
            </a:r>
          </a:p>
        </p:txBody>
      </p:sp>
      <p:pic>
        <p:nvPicPr>
          <p:cNvPr id="16388" name="Grafik 8">
            <a:extLst>
              <a:ext uri="{FF2B5EF4-FFF2-40B4-BE49-F238E27FC236}">
                <a16:creationId xmlns="" xmlns:a16="http://schemas.microsoft.com/office/drawing/2014/main" id="{CD33636C-4B8B-4393-94D5-6FF3D798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433388"/>
            <a:ext cx="11842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rafik 3" descr="Ein Bild, das Screenshot enthält.&#10;&#10;Mit hoher Zuverlässigkeit generierte Beschreibung">
            <a:extLst>
              <a:ext uri="{FF2B5EF4-FFF2-40B4-BE49-F238E27FC236}">
                <a16:creationId xmlns="" xmlns:a16="http://schemas.microsoft.com/office/drawing/2014/main" id="{D4FB77E9-E1D7-45A5-890C-4DF21E9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878013"/>
            <a:ext cx="6742112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feld 4">
            <a:extLst>
              <a:ext uri="{FF2B5EF4-FFF2-40B4-BE49-F238E27FC236}">
                <a16:creationId xmlns="" xmlns:a16="http://schemas.microsoft.com/office/drawing/2014/main" id="{6ACA0158-9304-4C6E-9F7A-68383CDD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2130425"/>
            <a:ext cx="31067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400"/>
              <a:t>Manifestation des Diabetes mellitus prozentual und nach Altersdekade, Datensammlung von 2008-2011</a:t>
            </a:r>
          </a:p>
          <a:p>
            <a:endParaRPr lang="de-DE" altLang="de-DE" sz="2800"/>
          </a:p>
          <a:p>
            <a:endParaRPr lang="de-DE" altLang="de-DE" sz="2800"/>
          </a:p>
          <a:p>
            <a:r>
              <a:rPr lang="de-DE" altLang="de-DE" sz="2400"/>
              <a:t>Quelle: Robert Koch Institut (RKI),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Macintosh PowerPoint</Application>
  <PresentationFormat>Breitbild</PresentationFormat>
  <Paragraphs>265</Paragraphs>
  <Slides>36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</vt:lpstr>
      <vt:lpstr>Diabetes Mellitus und seine Folgen: Die unterschätzte Depression</vt:lpstr>
      <vt:lpstr>Vortragsübersicht</vt:lpstr>
      <vt:lpstr>Einführung</vt:lpstr>
      <vt:lpstr>Formen des Diabetes Mellitus</vt:lpstr>
      <vt:lpstr>Vortragsübersicht</vt:lpstr>
      <vt:lpstr>interkulturelle Bedeutung</vt:lpstr>
      <vt:lpstr>interkulturelle Bedeutung des Diabetes</vt:lpstr>
      <vt:lpstr>interkulturelle Bedeutung des Diabetes</vt:lpstr>
      <vt:lpstr>interkulturelle Bedeutung des Diabetes</vt:lpstr>
      <vt:lpstr>interkulturelle Bedeutung des Diabetes</vt:lpstr>
      <vt:lpstr>Interkulturelle Bedeutung des Diabetes</vt:lpstr>
      <vt:lpstr>Interkulturelle Bedeutung des Diabetes</vt:lpstr>
      <vt:lpstr>Interkulturelle Bedeutung des Diabetes</vt:lpstr>
      <vt:lpstr>Interkulturelle Bedeutung des Diabetes</vt:lpstr>
      <vt:lpstr>Interkulturelle Bedeutung des Diabetes</vt:lpstr>
      <vt:lpstr>Vortragsübersicht</vt:lpstr>
      <vt:lpstr>Häufigkeit diabetisch assoziierter Depression</vt:lpstr>
      <vt:lpstr>Häufigkeit diabetisch assoziierter Depression</vt:lpstr>
      <vt:lpstr>Häufigkeit diabetisch assoziierter Depression</vt:lpstr>
      <vt:lpstr>Vortragsübersicht</vt:lpstr>
      <vt:lpstr>Diagnose der depressiven Episode</vt:lpstr>
      <vt:lpstr>Diagnose der depressiven Episode</vt:lpstr>
      <vt:lpstr>Diagnose der depressiven Episode</vt:lpstr>
      <vt:lpstr>Diagnose der depressiven Episode</vt:lpstr>
      <vt:lpstr>Vortragsübersicht</vt:lpstr>
      <vt:lpstr>Folgen der Depression für den Diabetes Mellitus</vt:lpstr>
      <vt:lpstr>Folgen der Depression für den Diabetes Mellitus</vt:lpstr>
      <vt:lpstr>Folgen der Depression für den Diabetes Mellitus</vt:lpstr>
      <vt:lpstr>Folgen der Depression für den Diabetes Mellitus</vt:lpstr>
      <vt:lpstr>Vortragsübersicht</vt:lpstr>
      <vt:lpstr>therapeutische Optionen der Depression</vt:lpstr>
      <vt:lpstr>therapeutische Optionen der Depression</vt:lpstr>
      <vt:lpstr>therapeutische Optionen der Depression</vt:lpstr>
      <vt:lpstr>Vortragsübersicht</vt:lpstr>
      <vt:lpstr>Zusammenfassung</vt:lpstr>
      <vt:lpstr>Vielen Dank für Ihr Kommen &amp; Ihre Aufmerksamkeit    Kontakt für Bezug der Quellartikel:   info@diabetes-dreieich.de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Konrad Binder</dc:creator>
  <cp:lastModifiedBy>Ursula Schaffitzel</cp:lastModifiedBy>
  <cp:revision>358</cp:revision>
  <dcterms:created xsi:type="dcterms:W3CDTF">2017-10-03T13:07:09Z</dcterms:created>
  <dcterms:modified xsi:type="dcterms:W3CDTF">2018-06-27T06:08:36Z</dcterms:modified>
</cp:coreProperties>
</file>